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58"/>
  </p:notesMasterIdLst>
  <p:handoutMasterIdLst>
    <p:handoutMasterId r:id="rId59"/>
  </p:handoutMasterIdLst>
  <p:sldIdLst>
    <p:sldId id="442" r:id="rId2"/>
    <p:sldId id="479" r:id="rId3"/>
    <p:sldId id="277" r:id="rId4"/>
    <p:sldId id="474" r:id="rId5"/>
    <p:sldId id="519" r:id="rId6"/>
    <p:sldId id="416" r:id="rId7"/>
    <p:sldId id="520" r:id="rId8"/>
    <p:sldId id="325" r:id="rId9"/>
    <p:sldId id="518" r:id="rId10"/>
    <p:sldId id="412" r:id="rId11"/>
    <p:sldId id="480" r:id="rId12"/>
    <p:sldId id="414" r:id="rId13"/>
    <p:sldId id="481" r:id="rId14"/>
    <p:sldId id="282" r:id="rId15"/>
    <p:sldId id="487" r:id="rId16"/>
    <p:sldId id="283" r:id="rId17"/>
    <p:sldId id="500" r:id="rId18"/>
    <p:sldId id="284" r:id="rId19"/>
    <p:sldId id="285" r:id="rId20"/>
    <p:sldId id="501" r:id="rId21"/>
    <p:sldId id="290" r:id="rId22"/>
    <p:sldId id="291" r:id="rId23"/>
    <p:sldId id="502" r:id="rId24"/>
    <p:sldId id="292" r:id="rId25"/>
    <p:sldId id="293" r:id="rId26"/>
    <p:sldId id="503" r:id="rId27"/>
    <p:sldId id="294" r:id="rId28"/>
    <p:sldId id="295" r:id="rId29"/>
    <p:sldId id="296" r:id="rId30"/>
    <p:sldId id="504" r:id="rId31"/>
    <p:sldId id="297" r:id="rId32"/>
    <p:sldId id="538" r:id="rId33"/>
    <p:sldId id="505" r:id="rId34"/>
    <p:sldId id="541" r:id="rId35"/>
    <p:sldId id="539" r:id="rId36"/>
    <p:sldId id="299" r:id="rId37"/>
    <p:sldId id="542" r:id="rId38"/>
    <p:sldId id="540" r:id="rId39"/>
    <p:sldId id="521" r:id="rId40"/>
    <p:sldId id="522" r:id="rId41"/>
    <p:sldId id="529" r:id="rId42"/>
    <p:sldId id="530" r:id="rId43"/>
    <p:sldId id="531" r:id="rId44"/>
    <p:sldId id="532" r:id="rId45"/>
    <p:sldId id="533" r:id="rId46"/>
    <p:sldId id="534" r:id="rId47"/>
    <p:sldId id="535" r:id="rId48"/>
    <p:sldId id="536" r:id="rId49"/>
    <p:sldId id="537" r:id="rId50"/>
    <p:sldId id="528" r:id="rId51"/>
    <p:sldId id="523" r:id="rId52"/>
    <p:sldId id="524" r:id="rId53"/>
    <p:sldId id="525" r:id="rId54"/>
    <p:sldId id="526" r:id="rId55"/>
    <p:sldId id="527" r:id="rId56"/>
    <p:sldId id="418" r:id="rId57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2" userDrawn="1">
          <p15:clr>
            <a:srgbClr val="A4A3A4"/>
          </p15:clr>
        </p15:guide>
        <p15:guide id="4" pos="876" userDrawn="1">
          <p15:clr>
            <a:srgbClr val="A4A3A4"/>
          </p15:clr>
        </p15:guide>
        <p15:guide id="5" pos="6607" userDrawn="1">
          <p15:clr>
            <a:srgbClr val="A4A3A4"/>
          </p15:clr>
        </p15:guide>
        <p15:guide id="6" pos="5155" userDrawn="1">
          <p15:clr>
            <a:srgbClr val="A4A3A4"/>
          </p15:clr>
        </p15:guide>
        <p15:guide id="7" pos="665" userDrawn="1">
          <p15:clr>
            <a:srgbClr val="A4A3A4"/>
          </p15:clr>
        </p15:guide>
        <p15:guide id="8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B37"/>
    <a:srgbClr val="F19903"/>
    <a:srgbClr val="D6D6D6"/>
    <a:srgbClr val="DFE1E0"/>
    <a:srgbClr val="FFE985"/>
    <a:srgbClr val="FFFFFF"/>
    <a:srgbClr val="FA772E"/>
    <a:srgbClr val="FBFDFC"/>
    <a:srgbClr val="F39801"/>
    <a:srgbClr val="978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14" autoAdjust="0"/>
    <p:restoredTop sz="94581" autoAdjust="0"/>
  </p:normalViewPr>
  <p:slideViewPr>
    <p:cSldViewPr>
      <p:cViewPr varScale="1">
        <p:scale>
          <a:sx n="81" d="100"/>
          <a:sy n="81" d="100"/>
        </p:scale>
        <p:origin x="552" y="72"/>
      </p:cViewPr>
      <p:guideLst>
        <p:guide orient="horz" pos="2160"/>
        <p:guide pos="3840"/>
        <p:guide pos="332"/>
        <p:guide pos="876"/>
        <p:guide pos="6607"/>
        <p:guide pos="5155"/>
        <p:guide pos="665"/>
        <p:guide pos="1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0005-2B6E-4130-AA36-77404CAEAB7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085D8B3-6ADF-4D3E-A6B2-37223D9AE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EFA9761A-11BD-4696-8323-81D788169155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7F2F246D-05A5-4EAA-BA05-6D34939C5066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乐高玩具&#10;&#10;低可信度描述已自动生成">
            <a:extLst>
              <a:ext uri="{FF2B5EF4-FFF2-40B4-BE49-F238E27FC236}">
                <a16:creationId xmlns:a16="http://schemas.microsoft.com/office/drawing/2014/main" id="{487013E6-CADD-46EB-89A9-A817E43D5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684C036-DAB6-41B6-9213-999723886359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149BA24-CCF5-436B-93B1-F75C59984C74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208883B-AE42-47A9-A5F2-2A0E67FEB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6D26A214-1226-429F-989E-72883E8F133B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6A93630B-7226-4939-8808-7A47F38AD5B8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182101"/>
            <a:chOff x="575555" y="986919"/>
            <a:chExt cx="7992888" cy="418210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2175708" y="4323019"/>
              <a:ext cx="4810764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 线性表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7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/>
          <p:cNvSpPr txBox="1">
            <a:spLocks noChangeArrowheads="1"/>
          </p:cNvSpPr>
          <p:nvPr/>
        </p:nvSpPr>
        <p:spPr bwMode="auto">
          <a:xfrm>
            <a:off x="2566987" y="2977372"/>
            <a:ext cx="7381169" cy="49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插入操作：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将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值为</a:t>
            </a: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的新结点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插入到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结点之后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     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2566987" y="3932087"/>
            <a:ext cx="768085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特点：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只需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修改相关结点的指针域，不需要移动结点。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762365" y="2308926"/>
            <a:ext cx="230425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l">
              <a:buClr>
                <a:srgbClr val="F19903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）插入结点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2D79C2-FCD5-4491-B4B2-E2C3332EBA4D}"/>
              </a:ext>
            </a:extLst>
          </p:cNvPr>
          <p:cNvSpPr txBox="1"/>
          <p:nvPr/>
        </p:nvSpPr>
        <p:spPr>
          <a:xfrm>
            <a:off x="1774422" y="1573218"/>
            <a:ext cx="464999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en-US" altLang="zh-CN" sz="2400"/>
              <a:t>1</a:t>
            </a:r>
            <a:r>
              <a:rPr lang="zh-CN" altLang="en-US" sz="2400"/>
              <a:t>、插入结点和删除结点操作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D3E90E01-3207-4CDD-94C5-8FCEA6F76C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252875"/>
            <a:ext cx="6854539" cy="461813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D00B6E00-29C6-426D-9033-2E1BA1CE8D7A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4E9E74-8CE0-4D46-A4D3-AC47E062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2998911" y="28996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3540249" y="28996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4980111" y="28996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6" name="Rectangle 10"/>
          <p:cNvSpPr>
            <a:spLocks noChangeArrowheads="1"/>
          </p:cNvSpPr>
          <p:nvPr/>
        </p:nvSpPr>
        <p:spPr bwMode="auto">
          <a:xfrm>
            <a:off x="5521449" y="28996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7" name="Rectangle 11"/>
          <p:cNvSpPr>
            <a:spLocks noChangeArrowheads="1"/>
          </p:cNvSpPr>
          <p:nvPr/>
        </p:nvSpPr>
        <p:spPr bwMode="auto">
          <a:xfrm>
            <a:off x="4079999" y="450936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</a:t>
            </a:r>
            <a:endParaRPr lang="en-US" altLang="zh-CN" i="1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8" name="Rectangle 12"/>
          <p:cNvSpPr>
            <a:spLocks noChangeArrowheads="1"/>
          </p:cNvSpPr>
          <p:nvPr/>
        </p:nvSpPr>
        <p:spPr bwMode="auto">
          <a:xfrm>
            <a:off x="4621336" y="450936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49" name="Text Box 13"/>
          <p:cNvSpPr txBox="1">
            <a:spLocks noChangeArrowheads="1"/>
          </p:cNvSpPr>
          <p:nvPr/>
        </p:nvSpPr>
        <p:spPr bwMode="auto">
          <a:xfrm>
            <a:off x="6527924" y="2861543"/>
            <a:ext cx="5762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</a:p>
        </p:txBody>
      </p:sp>
      <p:sp>
        <p:nvSpPr>
          <p:cNvPr id="270350" name="Arc 14"/>
          <p:cNvSpPr>
            <a:spLocks/>
          </p:cNvSpPr>
          <p:nvPr/>
        </p:nvSpPr>
        <p:spPr bwMode="auto">
          <a:xfrm>
            <a:off x="2927474" y="2540869"/>
            <a:ext cx="360362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51" name="Text Box 15"/>
          <p:cNvSpPr txBox="1">
            <a:spLocks noChangeArrowheads="1"/>
          </p:cNvSpPr>
          <p:nvPr/>
        </p:nvSpPr>
        <p:spPr bwMode="auto">
          <a:xfrm>
            <a:off x="2586145" y="2180506"/>
            <a:ext cx="4318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270353" name="Freeform 17"/>
          <p:cNvSpPr>
            <a:spLocks/>
          </p:cNvSpPr>
          <p:nvPr/>
        </p:nvSpPr>
        <p:spPr bwMode="auto">
          <a:xfrm>
            <a:off x="3872036" y="3113956"/>
            <a:ext cx="1123950" cy="9525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708" y="0"/>
              </a:cxn>
            </a:cxnLst>
            <a:rect l="0" t="0" r="r" b="b"/>
            <a:pathLst>
              <a:path w="708" h="6">
                <a:moveTo>
                  <a:pt x="0" y="6"/>
                </a:moveTo>
                <a:lnTo>
                  <a:pt x="708" y="0"/>
                </a:ln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54" name="Line 18"/>
          <p:cNvSpPr>
            <a:spLocks noChangeShapeType="1"/>
          </p:cNvSpPr>
          <p:nvPr/>
        </p:nvSpPr>
        <p:spPr bwMode="auto">
          <a:xfrm>
            <a:off x="5846887" y="3115543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56" name="Text Box 20"/>
          <p:cNvSpPr txBox="1">
            <a:spLocks noChangeArrowheads="1"/>
          </p:cNvSpPr>
          <p:nvPr/>
        </p:nvSpPr>
        <p:spPr bwMode="auto">
          <a:xfrm>
            <a:off x="1703512" y="2899643"/>
            <a:ext cx="5762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</a:p>
        </p:txBody>
      </p:sp>
      <p:sp>
        <p:nvSpPr>
          <p:cNvPr id="270357" name="Line 21"/>
          <p:cNvSpPr>
            <a:spLocks noChangeShapeType="1"/>
          </p:cNvSpPr>
          <p:nvPr/>
        </p:nvSpPr>
        <p:spPr bwMode="auto">
          <a:xfrm>
            <a:off x="2424237" y="3115543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0360" name="Text Box 24"/>
          <p:cNvSpPr txBox="1">
            <a:spLocks noChangeArrowheads="1"/>
          </p:cNvSpPr>
          <p:nvPr/>
        </p:nvSpPr>
        <p:spPr bwMode="auto">
          <a:xfrm>
            <a:off x="3389436" y="4461744"/>
            <a:ext cx="4318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270362" name="Line 26"/>
          <p:cNvSpPr>
            <a:spLocks noChangeShapeType="1"/>
          </p:cNvSpPr>
          <p:nvPr/>
        </p:nvSpPr>
        <p:spPr bwMode="auto">
          <a:xfrm>
            <a:off x="3694237" y="4720505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70372" name="Group 36"/>
          <p:cNvGrpSpPr>
            <a:grpSpLocks/>
          </p:cNvGrpSpPr>
          <p:nvPr/>
        </p:nvGrpSpPr>
        <p:grpSpPr bwMode="auto">
          <a:xfrm>
            <a:off x="4943600" y="3336206"/>
            <a:ext cx="3565525" cy="1389063"/>
            <a:chOff x="2925" y="1376"/>
            <a:chExt cx="2246" cy="875"/>
          </a:xfrm>
        </p:grpSpPr>
        <p:sp>
          <p:nvSpPr>
            <p:cNvPr id="270361" name="Freeform 25"/>
            <p:cNvSpPr>
              <a:spLocks/>
            </p:cNvSpPr>
            <p:nvPr/>
          </p:nvSpPr>
          <p:spPr bwMode="auto">
            <a:xfrm>
              <a:off x="2925" y="1376"/>
              <a:ext cx="299" cy="875"/>
            </a:xfrm>
            <a:custGeom>
              <a:avLst/>
              <a:gdLst/>
              <a:ahLst/>
              <a:cxnLst>
                <a:cxn ang="0">
                  <a:pos x="0" y="875"/>
                </a:cxn>
                <a:cxn ang="0">
                  <a:pos x="299" y="0"/>
                </a:cxn>
              </a:cxnLst>
              <a:rect l="0" t="0" r="r" b="b"/>
              <a:pathLst>
                <a:path w="299" h="875">
                  <a:moveTo>
                    <a:pt x="0" y="875"/>
                  </a:moveTo>
                  <a:lnTo>
                    <a:pt x="299" y="0"/>
                  </a:lnTo>
                </a:path>
              </a:pathLst>
            </a:custGeom>
            <a:noFill/>
            <a:ln w="38100" cap="flat" cmpd="sng">
              <a:solidFill>
                <a:srgbClr val="F19903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0365" name="Text Box 29"/>
            <p:cNvSpPr txBox="1">
              <a:spLocks noChangeArrowheads="1"/>
            </p:cNvSpPr>
            <p:nvPr/>
          </p:nvSpPr>
          <p:spPr bwMode="auto">
            <a:xfrm>
              <a:off x="3107" y="1621"/>
              <a:ext cx="206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②s</a:t>
              </a: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&gt;next=p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</a:t>
              </a:r>
            </a:p>
          </p:txBody>
        </p:sp>
      </p:grpSp>
      <p:grpSp>
        <p:nvGrpSpPr>
          <p:cNvPr id="270373" name="Group 37"/>
          <p:cNvGrpSpPr>
            <a:grpSpLocks/>
          </p:cNvGrpSpPr>
          <p:nvPr/>
        </p:nvGrpSpPr>
        <p:grpSpPr bwMode="auto">
          <a:xfrm>
            <a:off x="1955925" y="3123480"/>
            <a:ext cx="2339975" cy="1384300"/>
            <a:chOff x="1043" y="1242"/>
            <a:chExt cx="1474" cy="872"/>
          </a:xfrm>
        </p:grpSpPr>
        <p:sp>
          <p:nvSpPr>
            <p:cNvPr id="270363" name="Freeform 27"/>
            <p:cNvSpPr>
              <a:spLocks/>
            </p:cNvSpPr>
            <p:nvPr/>
          </p:nvSpPr>
          <p:spPr bwMode="auto">
            <a:xfrm>
              <a:off x="2184" y="1242"/>
              <a:ext cx="333" cy="8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3" y="872"/>
                </a:cxn>
              </a:cxnLst>
              <a:rect l="0" t="0" r="r" b="b"/>
              <a:pathLst>
                <a:path w="333" h="872">
                  <a:moveTo>
                    <a:pt x="0" y="0"/>
                  </a:moveTo>
                  <a:lnTo>
                    <a:pt x="333" y="872"/>
                  </a:lnTo>
                </a:path>
              </a:pathLst>
            </a:custGeom>
            <a:noFill/>
            <a:ln w="38100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0366" name="Text Box 30"/>
            <p:cNvSpPr txBox="1">
              <a:spLocks noChangeArrowheads="1"/>
            </p:cNvSpPr>
            <p:nvPr/>
          </p:nvSpPr>
          <p:spPr bwMode="auto">
            <a:xfrm>
              <a:off x="1043" y="1616"/>
              <a:ext cx="139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①p</a:t>
              </a: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&gt;next=s</a:t>
              </a:r>
            </a:p>
          </p:txBody>
        </p:sp>
      </p:grpSp>
      <p:sp>
        <p:nvSpPr>
          <p:cNvPr id="270369" name="Text Box 33"/>
          <p:cNvSpPr txBox="1">
            <a:spLocks noChangeArrowheads="1"/>
          </p:cNvSpPr>
          <p:nvPr/>
        </p:nvSpPr>
        <p:spPr bwMode="auto">
          <a:xfrm>
            <a:off x="8370723" y="2600529"/>
            <a:ext cx="3485917" cy="1861215"/>
          </a:xfrm>
          <a:prstGeom prst="rect">
            <a:avLst/>
          </a:prstGeom>
          <a:noFill/>
          <a:ln w="22225">
            <a:solidFill>
              <a:srgbClr val="F1990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插入操作语句描述如下：</a:t>
            </a: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 = p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&gt;next;</a:t>
            </a: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 = s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;</a:t>
            </a:r>
          </a:p>
        </p:txBody>
      </p:sp>
      <p:sp>
        <p:nvSpPr>
          <p:cNvPr id="270371" name="Text Box 35"/>
          <p:cNvSpPr txBox="1">
            <a:spLocks noChangeArrowheads="1"/>
          </p:cNvSpPr>
          <p:nvPr/>
        </p:nvSpPr>
        <p:spPr bwMode="auto">
          <a:xfrm>
            <a:off x="1801568" y="1519765"/>
            <a:ext cx="3279573" cy="477223"/>
          </a:xfrm>
          <a:prstGeom prst="rect">
            <a:avLst/>
          </a:prstGeom>
          <a:solidFill>
            <a:srgbClr val="F19903"/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square" lIns="162000" tIns="108000" rIns="162000" bIns="7200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</a:t>
            </a:r>
            <a:r>
              <a:rPr lang="zh-CN" altLang="en-US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链表插入结点演示</a:t>
            </a:r>
            <a:endParaRPr lang="zh-CN" altLang="en-US" dirty="0"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054A8F30-9128-43C4-9BF8-DB7B769981A3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BD5406-54CE-43E1-AE20-B4867AAB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F4FCB96F-49AA-463B-8441-EF1533A256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0926">
            <a:off x="4498437" y="4827344"/>
            <a:ext cx="7249144" cy="48839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70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53" grpId="0" animBg="1"/>
      <p:bldP spid="2703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ext Box 2"/>
          <p:cNvSpPr txBox="1">
            <a:spLocks noChangeArrowheads="1"/>
          </p:cNvSpPr>
          <p:nvPr/>
        </p:nvSpPr>
        <p:spPr bwMode="auto">
          <a:xfrm>
            <a:off x="2330128" y="3098275"/>
            <a:ext cx="7595511" cy="49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删除操作：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删除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结点之后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一个结点。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98659" name="Text Box 3"/>
          <p:cNvSpPr txBox="1">
            <a:spLocks noChangeArrowheads="1"/>
          </p:cNvSpPr>
          <p:nvPr/>
        </p:nvSpPr>
        <p:spPr bwMode="auto">
          <a:xfrm>
            <a:off x="2330128" y="3947497"/>
            <a:ext cx="920558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特点：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只需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修改相关结点的指针域，不需要移动结点。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269771CA-98EF-43AC-AB3C-EA74C524B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49" y="2322671"/>
            <a:ext cx="230425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l">
              <a:buClr>
                <a:srgbClr val="F19903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）删除结点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23CD702-1F9D-4E3E-8EAF-4491346A75A5}"/>
              </a:ext>
            </a:extLst>
          </p:cNvPr>
          <p:cNvSpPr txBox="1"/>
          <p:nvPr/>
        </p:nvSpPr>
        <p:spPr>
          <a:xfrm>
            <a:off x="1643820" y="1593420"/>
            <a:ext cx="5555079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en-US" altLang="zh-CN" sz="2800"/>
              <a:t>1</a:t>
            </a:r>
            <a:r>
              <a:rPr lang="zh-CN" altLang="en-US" sz="2800"/>
              <a:t>、插入结点和删除结点操作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3015959-B89A-456A-AEA1-C8DB9F49000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B68124-57DE-4FBF-A92B-1A52CB52C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4" name="图片 13" descr="乐高玩具&#10;&#10;低可信度描述已自动生成">
            <a:extLst>
              <a:ext uri="{FF2B5EF4-FFF2-40B4-BE49-F238E27FC236}">
                <a16:creationId xmlns:a16="http://schemas.microsoft.com/office/drawing/2014/main" id="{4E5A35E7-05E2-4953-8E13-58C7CCB9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252875"/>
            <a:ext cx="6854539" cy="4618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2926904" y="3731608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65" name="Rectangle 5"/>
          <p:cNvSpPr>
            <a:spLocks noChangeArrowheads="1"/>
          </p:cNvSpPr>
          <p:nvPr/>
        </p:nvSpPr>
        <p:spPr bwMode="auto">
          <a:xfrm>
            <a:off x="3468241" y="3731608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71396" name="Group 36"/>
          <p:cNvGrpSpPr>
            <a:grpSpLocks/>
          </p:cNvGrpSpPr>
          <p:nvPr/>
        </p:nvGrpSpPr>
        <p:grpSpPr bwMode="auto">
          <a:xfrm>
            <a:off x="4365180" y="3731608"/>
            <a:ext cx="1081087" cy="431800"/>
            <a:chOff x="2153" y="1571"/>
            <a:chExt cx="681" cy="272"/>
          </a:xfrm>
          <a:gradFill>
            <a:gsLst>
              <a:gs pos="0">
                <a:srgbClr val="F19903"/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</p:grpSpPr>
        <p:sp>
          <p:nvSpPr>
            <p:cNvPr id="271366" name="Rectangle 6"/>
            <p:cNvSpPr>
              <a:spLocks noChangeArrowheads="1"/>
            </p:cNvSpPr>
            <p:nvPr/>
          </p:nvSpPr>
          <p:spPr bwMode="auto">
            <a:xfrm>
              <a:off x="2153" y="1571"/>
              <a:ext cx="340" cy="272"/>
            </a:xfrm>
            <a:prstGeom prst="rect">
              <a:avLst/>
            </a:prstGeom>
            <a:grpFill/>
            <a:ln>
              <a:solidFill>
                <a:srgbClr val="F19903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endParaRPr lang="en-US" altLang="zh-CN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1367" name="Rectangle 7"/>
            <p:cNvSpPr>
              <a:spLocks noChangeArrowheads="1"/>
            </p:cNvSpPr>
            <p:nvPr/>
          </p:nvSpPr>
          <p:spPr bwMode="auto">
            <a:xfrm>
              <a:off x="2494" y="1571"/>
              <a:ext cx="340" cy="272"/>
            </a:xfrm>
            <a:prstGeom prst="rect">
              <a:avLst/>
            </a:prstGeom>
            <a:grpFill/>
            <a:ln>
              <a:solidFill>
                <a:srgbClr val="F19903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5865366" y="3731608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</a:t>
            </a:r>
            <a:endParaRPr lang="en-US" altLang="zh-CN" i="1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69" name="Rectangle 9"/>
          <p:cNvSpPr>
            <a:spLocks noChangeArrowheads="1"/>
          </p:cNvSpPr>
          <p:nvPr/>
        </p:nvSpPr>
        <p:spPr bwMode="auto">
          <a:xfrm>
            <a:off x="6406704" y="3731608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70" name="Text Box 10"/>
          <p:cNvSpPr txBox="1">
            <a:spLocks noChangeArrowheads="1"/>
          </p:cNvSpPr>
          <p:nvPr/>
        </p:nvSpPr>
        <p:spPr bwMode="auto">
          <a:xfrm>
            <a:off x="7248079" y="3693508"/>
            <a:ext cx="5762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</a:p>
        </p:txBody>
      </p:sp>
      <p:sp>
        <p:nvSpPr>
          <p:cNvPr id="271371" name="Arc 11"/>
          <p:cNvSpPr>
            <a:spLocks/>
          </p:cNvSpPr>
          <p:nvPr/>
        </p:nvSpPr>
        <p:spPr bwMode="auto">
          <a:xfrm>
            <a:off x="2855467" y="3372834"/>
            <a:ext cx="360363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72" name="Text Box 12"/>
          <p:cNvSpPr txBox="1">
            <a:spLocks noChangeArrowheads="1"/>
          </p:cNvSpPr>
          <p:nvPr/>
        </p:nvSpPr>
        <p:spPr bwMode="auto">
          <a:xfrm>
            <a:off x="2495104" y="3012471"/>
            <a:ext cx="43180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271373" name="Line 13"/>
          <p:cNvSpPr>
            <a:spLocks noChangeShapeType="1"/>
          </p:cNvSpPr>
          <p:nvPr/>
        </p:nvSpPr>
        <p:spPr bwMode="auto">
          <a:xfrm>
            <a:off x="3790504" y="3947508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74" name="Line 14"/>
          <p:cNvSpPr>
            <a:spLocks noChangeShapeType="1"/>
          </p:cNvSpPr>
          <p:nvPr/>
        </p:nvSpPr>
        <p:spPr bwMode="auto">
          <a:xfrm>
            <a:off x="5231954" y="3947508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1631504" y="3731608"/>
            <a:ext cx="5762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</a:p>
        </p:txBody>
      </p:sp>
      <p:sp>
        <p:nvSpPr>
          <p:cNvPr id="271376" name="Line 16"/>
          <p:cNvSpPr>
            <a:spLocks noChangeShapeType="1"/>
          </p:cNvSpPr>
          <p:nvPr/>
        </p:nvSpPr>
        <p:spPr bwMode="auto">
          <a:xfrm>
            <a:off x="2352229" y="3947508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1387" name="Line 27"/>
          <p:cNvSpPr>
            <a:spLocks noChangeShapeType="1"/>
          </p:cNvSpPr>
          <p:nvPr/>
        </p:nvSpPr>
        <p:spPr bwMode="auto">
          <a:xfrm>
            <a:off x="6659117" y="3947508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71397" name="Group 37"/>
          <p:cNvGrpSpPr>
            <a:grpSpLocks/>
          </p:cNvGrpSpPr>
          <p:nvPr/>
        </p:nvGrpSpPr>
        <p:grpSpPr bwMode="auto">
          <a:xfrm>
            <a:off x="3647630" y="2756884"/>
            <a:ext cx="3743325" cy="1163637"/>
            <a:chOff x="1701" y="957"/>
            <a:chExt cx="2358" cy="733"/>
          </a:xfrm>
        </p:grpSpPr>
        <p:sp>
          <p:nvSpPr>
            <p:cNvPr id="271383" name="Text Box 23"/>
            <p:cNvSpPr txBox="1">
              <a:spLocks noChangeArrowheads="1"/>
            </p:cNvSpPr>
            <p:nvPr/>
          </p:nvSpPr>
          <p:spPr bwMode="auto">
            <a:xfrm>
              <a:off x="1701" y="957"/>
              <a:ext cx="2358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&gt;next=p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</a:t>
              </a:r>
            </a:p>
          </p:txBody>
        </p:sp>
        <p:sp>
          <p:nvSpPr>
            <p:cNvPr id="271389" name="Line 29"/>
            <p:cNvSpPr>
              <a:spLocks noChangeShapeType="1"/>
            </p:cNvSpPr>
            <p:nvPr/>
          </p:nvSpPr>
          <p:spPr bwMode="auto">
            <a:xfrm flipV="1">
              <a:off x="1746" y="1282"/>
              <a:ext cx="0" cy="408"/>
            </a:xfrm>
            <a:prstGeom prst="line">
              <a:avLst/>
            </a:prstGeom>
            <a:noFill/>
            <a:ln w="38100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1390" name="Line 30"/>
            <p:cNvSpPr>
              <a:spLocks noChangeShapeType="1"/>
            </p:cNvSpPr>
            <p:nvPr/>
          </p:nvSpPr>
          <p:spPr bwMode="auto">
            <a:xfrm>
              <a:off x="3243" y="1277"/>
              <a:ext cx="0" cy="295"/>
            </a:xfrm>
            <a:prstGeom prst="line">
              <a:avLst/>
            </a:prstGeom>
            <a:noFill/>
            <a:ln w="38100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1391" name="Line 31"/>
            <p:cNvSpPr>
              <a:spLocks noChangeShapeType="1"/>
            </p:cNvSpPr>
            <p:nvPr/>
          </p:nvSpPr>
          <p:spPr bwMode="auto">
            <a:xfrm>
              <a:off x="1746" y="1282"/>
              <a:ext cx="1497" cy="0"/>
            </a:xfrm>
            <a:prstGeom prst="line">
              <a:avLst/>
            </a:prstGeom>
            <a:noFill/>
            <a:ln w="38100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1393" name="Text Box 33"/>
          <p:cNvSpPr txBox="1">
            <a:spLocks noChangeArrowheads="1"/>
          </p:cNvSpPr>
          <p:nvPr/>
        </p:nvSpPr>
        <p:spPr bwMode="auto">
          <a:xfrm>
            <a:off x="2049041" y="4744432"/>
            <a:ext cx="4262983" cy="1320233"/>
          </a:xfrm>
          <a:prstGeom prst="rect">
            <a:avLst/>
          </a:prstGeom>
          <a:noFill/>
          <a:ln w="25400">
            <a:solidFill>
              <a:srgbClr val="F1990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删除操作语句描述如下：</a:t>
            </a: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 = p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&gt;next;</a:t>
            </a:r>
          </a:p>
        </p:txBody>
      </p:sp>
      <p:sp>
        <p:nvSpPr>
          <p:cNvPr id="26" name="Text Box 35">
            <a:extLst>
              <a:ext uri="{FF2B5EF4-FFF2-40B4-BE49-F238E27FC236}">
                <a16:creationId xmlns:a16="http://schemas.microsoft.com/office/drawing/2014/main" id="{7C562354-4AA9-45D9-ACDC-E44629AA4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706" y="1547290"/>
            <a:ext cx="3171695" cy="477223"/>
          </a:xfrm>
          <a:prstGeom prst="rect">
            <a:avLst/>
          </a:prstGeom>
          <a:solidFill>
            <a:srgbClr val="F19903"/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square" lIns="162000" tIns="108000" rIns="162000" bIns="7200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单链表删除结点演示</a:t>
            </a:r>
            <a:endParaRPr lang="zh-CN" altLang="en-US" dirty="0"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075C982D-1073-4EE2-AEDF-20B99926CEBB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F5DE4B3-8148-4F8B-B0FA-427DADBB7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F5B0D98D-6407-4961-93CC-EED192387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39" y="458407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7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71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73" grpId="0" animBg="1"/>
      <p:bldP spid="2713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63007E-7CFF-4F9D-BAE3-0951B3251CDE}"/>
              </a:ext>
            </a:extLst>
          </p:cNvPr>
          <p:cNvGrpSpPr/>
          <p:nvPr/>
        </p:nvGrpSpPr>
        <p:grpSpPr>
          <a:xfrm>
            <a:off x="2063552" y="-126386"/>
            <a:ext cx="9784484" cy="6858000"/>
            <a:chOff x="2207568" y="-280442"/>
            <a:chExt cx="9784484" cy="6858000"/>
          </a:xfrm>
        </p:grpSpPr>
        <p:pic>
          <p:nvPicPr>
            <p:cNvPr id="3" name="图片 2" descr="卡通人物&#10;&#10;低可信度描述已自动生成">
              <a:extLst>
                <a:ext uri="{FF2B5EF4-FFF2-40B4-BE49-F238E27FC236}">
                  <a16:creationId xmlns:a16="http://schemas.microsoft.com/office/drawing/2014/main" id="{9D68AD56-8E80-42A9-B0F8-7DCAC5138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34052" y="-280442"/>
              <a:ext cx="6858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D1817C-0824-4710-B77B-BFC80AE9B4D0}"/>
                </a:ext>
              </a:extLst>
            </p:cNvPr>
            <p:cNvSpPr/>
            <p:nvPr/>
          </p:nvSpPr>
          <p:spPr>
            <a:xfrm>
              <a:off x="2207568" y="2924944"/>
              <a:ext cx="6120680" cy="2263290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207568" y="2228436"/>
            <a:ext cx="4319588" cy="5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先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考虑如何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整体建立单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链表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　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7297" y="3694602"/>
            <a:ext cx="1714512" cy="857256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0..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1]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48540" y="3723872"/>
            <a:ext cx="1714512" cy="857256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带头结点的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655840" y="4076322"/>
            <a:ext cx="2049824" cy="327870"/>
          </a:xfrm>
          <a:prstGeom prst="right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2789" y="3749915"/>
            <a:ext cx="17145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整体创建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65226" y="5726420"/>
            <a:ext cx="4572032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建立单链表的常用方法有两种。</a:t>
            </a:r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BABC3F9-FC9A-4F7F-8B1E-89624995391F}"/>
              </a:ext>
            </a:extLst>
          </p:cNvPr>
          <p:cNvSpPr txBox="1"/>
          <p:nvPr/>
        </p:nvSpPr>
        <p:spPr>
          <a:xfrm>
            <a:off x="1597564" y="1669766"/>
            <a:ext cx="464999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2</a:t>
            </a:r>
            <a:r>
              <a:rPr lang="zh-CN" altLang="en-US" sz="2400"/>
              <a:t>、建立单链表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A7848D3-A457-4089-A7CF-2AEE29472D94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8D0FF8-FF7A-448C-AEFC-473706660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Text Box 4"/>
          <p:cNvSpPr txBox="1">
            <a:spLocks noChangeArrowheads="1"/>
          </p:cNvSpPr>
          <p:nvPr/>
        </p:nvSpPr>
        <p:spPr bwMode="auto">
          <a:xfrm>
            <a:off x="2319510" y="2416981"/>
            <a:ext cx="8963545" cy="1767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表开始，创建一个头结点。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依次读取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字符数组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的元素，生成新结点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将新结点插入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到当前链表的表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头上，直到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结束为止。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512130" y="4508400"/>
            <a:ext cx="7246961" cy="1512888"/>
            <a:chOff x="781027" y="2708275"/>
            <a:chExt cx="7246961" cy="1512888"/>
          </a:xfrm>
        </p:grpSpPr>
        <p:sp>
          <p:nvSpPr>
            <p:cNvPr id="277526" name="Oval 22"/>
            <p:cNvSpPr>
              <a:spLocks noChangeArrowheads="1"/>
            </p:cNvSpPr>
            <p:nvPr/>
          </p:nvSpPr>
          <p:spPr bwMode="auto">
            <a:xfrm>
              <a:off x="6516688" y="2708275"/>
              <a:ext cx="1511300" cy="15128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09" name="Rectangle 5"/>
            <p:cNvSpPr>
              <a:spLocks noChangeArrowheads="1"/>
            </p:cNvSpPr>
            <p:nvPr/>
          </p:nvSpPr>
          <p:spPr bwMode="auto">
            <a:xfrm>
              <a:off x="1330325" y="2997200"/>
              <a:ext cx="576263" cy="360363"/>
            </a:xfrm>
            <a:prstGeom prst="rect">
              <a:avLst/>
            </a:prstGeom>
            <a:gradFill>
              <a:gsLst>
                <a:gs pos="0">
                  <a:srgbClr val="F19903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rgbClr val="F19903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0" name="Rectangle 6"/>
            <p:cNvSpPr>
              <a:spLocks noChangeArrowheads="1"/>
            </p:cNvSpPr>
            <p:nvPr/>
          </p:nvSpPr>
          <p:spPr bwMode="auto">
            <a:xfrm>
              <a:off x="1906588" y="2997200"/>
              <a:ext cx="576262" cy="360363"/>
            </a:xfrm>
            <a:prstGeom prst="rect">
              <a:avLst/>
            </a:prstGeom>
            <a:gradFill>
              <a:gsLst>
                <a:gs pos="0">
                  <a:srgbClr val="F19903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rgbClr val="F19903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1" name="Line 7"/>
            <p:cNvSpPr>
              <a:spLocks noChangeShapeType="1"/>
            </p:cNvSpPr>
            <p:nvPr/>
          </p:nvSpPr>
          <p:spPr bwMode="auto">
            <a:xfrm>
              <a:off x="1041400" y="314007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2" name="Text Box 8"/>
            <p:cNvSpPr txBox="1">
              <a:spLocks noChangeArrowheads="1"/>
            </p:cNvSpPr>
            <p:nvPr/>
          </p:nvSpPr>
          <p:spPr bwMode="auto">
            <a:xfrm>
              <a:off x="781027" y="2852738"/>
              <a:ext cx="50482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277513" name="Rectangle 9"/>
            <p:cNvSpPr>
              <a:spLocks noChangeArrowheads="1"/>
            </p:cNvSpPr>
            <p:nvPr/>
          </p:nvSpPr>
          <p:spPr bwMode="auto">
            <a:xfrm>
              <a:off x="3275013" y="3009900"/>
              <a:ext cx="576262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4" name="Rectangle 10"/>
            <p:cNvSpPr>
              <a:spLocks noChangeArrowheads="1"/>
            </p:cNvSpPr>
            <p:nvPr/>
          </p:nvSpPr>
          <p:spPr bwMode="auto">
            <a:xfrm>
              <a:off x="2693988" y="3009900"/>
              <a:ext cx="576262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5" name="Line 11"/>
            <p:cNvSpPr>
              <a:spLocks noChangeShapeType="1"/>
            </p:cNvSpPr>
            <p:nvPr/>
          </p:nvSpPr>
          <p:spPr bwMode="auto">
            <a:xfrm>
              <a:off x="2362200" y="319087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6" name="Line 12"/>
            <p:cNvSpPr>
              <a:spLocks noChangeShapeType="1"/>
            </p:cNvSpPr>
            <p:nvPr/>
          </p:nvSpPr>
          <p:spPr bwMode="auto">
            <a:xfrm>
              <a:off x="4857750" y="317817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7" name="Line 13"/>
            <p:cNvSpPr>
              <a:spLocks noChangeShapeType="1"/>
            </p:cNvSpPr>
            <p:nvPr/>
          </p:nvSpPr>
          <p:spPr bwMode="auto">
            <a:xfrm>
              <a:off x="3756025" y="319087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8" name="Rectangle 14"/>
            <p:cNvSpPr>
              <a:spLocks noChangeArrowheads="1"/>
            </p:cNvSpPr>
            <p:nvPr/>
          </p:nvSpPr>
          <p:spPr bwMode="auto">
            <a:xfrm>
              <a:off x="5768975" y="2997200"/>
              <a:ext cx="576263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19" name="Rectangle 15"/>
            <p:cNvSpPr>
              <a:spLocks noChangeArrowheads="1"/>
            </p:cNvSpPr>
            <p:nvPr/>
          </p:nvSpPr>
          <p:spPr bwMode="auto">
            <a:xfrm>
              <a:off x="5187950" y="2997200"/>
              <a:ext cx="576263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77520" name="Text Box 16"/>
            <p:cNvSpPr txBox="1">
              <a:spLocks noChangeArrowheads="1"/>
            </p:cNvSpPr>
            <p:nvPr/>
          </p:nvSpPr>
          <p:spPr bwMode="auto">
            <a:xfrm>
              <a:off x="4176713" y="2857500"/>
              <a:ext cx="5048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277521" name="Rectangle 17"/>
            <p:cNvSpPr>
              <a:spLocks noChangeArrowheads="1"/>
            </p:cNvSpPr>
            <p:nvPr/>
          </p:nvSpPr>
          <p:spPr bwMode="auto">
            <a:xfrm>
              <a:off x="7312025" y="3429000"/>
              <a:ext cx="576263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22" name="Rectangle 18"/>
            <p:cNvSpPr>
              <a:spLocks noChangeArrowheads="1"/>
            </p:cNvSpPr>
            <p:nvPr/>
          </p:nvSpPr>
          <p:spPr bwMode="auto">
            <a:xfrm>
              <a:off x="6731000" y="3429000"/>
              <a:ext cx="576263" cy="360363"/>
            </a:xfrm>
            <a:prstGeom prst="rect">
              <a:avLst/>
            </a:prstGeom>
            <a:gradFill>
              <a:gsLst>
                <a:gs pos="0">
                  <a:srgbClr val="CE3B37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CE3B37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en-US" altLang="zh-CN" sz="2000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23" name="Line 19"/>
            <p:cNvSpPr>
              <a:spLocks noChangeShapeType="1"/>
            </p:cNvSpPr>
            <p:nvPr/>
          </p:nvSpPr>
          <p:spPr bwMode="auto">
            <a:xfrm>
              <a:off x="7019925" y="3068638"/>
              <a:ext cx="0" cy="360362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24" name="Text Box 20"/>
            <p:cNvSpPr txBox="1">
              <a:spLocks noChangeArrowheads="1"/>
            </p:cNvSpPr>
            <p:nvPr/>
          </p:nvSpPr>
          <p:spPr bwMode="auto">
            <a:xfrm>
              <a:off x="6877049" y="2708275"/>
              <a:ext cx="40959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277525" name="Line 21"/>
            <p:cNvSpPr>
              <a:spLocks noChangeShapeType="1"/>
            </p:cNvSpPr>
            <p:nvPr/>
          </p:nvSpPr>
          <p:spPr bwMode="auto">
            <a:xfrm flipV="1">
              <a:off x="2576513" y="3429000"/>
              <a:ext cx="0" cy="503238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7527" name="Line 23"/>
            <p:cNvSpPr>
              <a:spLocks noChangeShapeType="1"/>
            </p:cNvSpPr>
            <p:nvPr/>
          </p:nvSpPr>
          <p:spPr bwMode="auto">
            <a:xfrm>
              <a:off x="2576513" y="3932238"/>
              <a:ext cx="4103687" cy="0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7529" name="Text Box 25"/>
          <p:cNvSpPr txBox="1">
            <a:spLocks noChangeArrowheads="1"/>
          </p:cNvSpPr>
          <p:nvPr/>
        </p:nvSpPr>
        <p:spPr bwMode="auto">
          <a:xfrm>
            <a:off x="1774825" y="6068515"/>
            <a:ext cx="619283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注意：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链表的结点顺序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逻辑次序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相反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C54C7B68-F108-4F2E-9619-CB5E6FD34EBA}"/>
              </a:ext>
            </a:extLst>
          </p:cNvPr>
          <p:cNvSpPr txBox="1"/>
          <p:nvPr/>
        </p:nvSpPr>
        <p:spPr>
          <a:xfrm>
            <a:off x="1562730" y="1391367"/>
            <a:ext cx="464999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2</a:t>
            </a:r>
            <a:r>
              <a:rPr lang="zh-CN" altLang="en-US" sz="2400"/>
              <a:t>、建立单链表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1D6F5558-B7B0-4698-A192-87DCF746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990" y="1953334"/>
            <a:ext cx="262462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l">
              <a:buClr>
                <a:srgbClr val="F19903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）头插法建表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0B13D763-68F3-4AB2-A0EC-D7F7E20555B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1ED725-9C4E-4F6F-98D7-A9C52F65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775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77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77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292586" y="2322169"/>
            <a:ext cx="8123894" cy="2636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216000" tIns="216000" rIns="144000" bIns="216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CreateListF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*&amp;L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ElemType a[]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n)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*s;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int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L=(LinkNode *)malloc(sizeof(LinkNode));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L-</a:t>
            </a:r>
            <a:r>
              <a:rPr lang="en-US" altLang="zh-CN" sz="20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</a:t>
            </a:r>
            <a:r>
              <a:rPr lang="en-US" altLang="zh-CN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=NULL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创建头结点，其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next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域置为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4825" y="1760600"/>
            <a:ext cx="51435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头插法建表算法如下：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25182" y="5150025"/>
            <a:ext cx="1719271" cy="1285884"/>
            <a:chOff x="1995473" y="3000372"/>
            <a:chExt cx="1719271" cy="1285884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562219" y="392589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138482" y="3925893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∧</a:t>
              </a: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273294" y="4068768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995473" y="3781431"/>
              <a:ext cx="50482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8" name="下箭头 7"/>
            <p:cNvSpPr/>
            <p:nvPr/>
          </p:nvSpPr>
          <p:spPr>
            <a:xfrm>
              <a:off x="2857488" y="3000372"/>
              <a:ext cx="363366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91C69358-84F9-4CEF-8D7C-21C1B86CF5AF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6B7582-1908-4FAD-9838-5A9C2819D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94FCB2AC-AF99-472B-995C-34F5BB0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252875"/>
            <a:ext cx="6854539" cy="4618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263335" y="1633118"/>
            <a:ext cx="9692416" cy="3084069"/>
          </a:xfrm>
          <a:prstGeom prst="rect">
            <a:avLst/>
          </a:prstGeom>
          <a:solidFill>
            <a:srgbClr val="DFE1E0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/>
          </a:scene3d>
          <a:sp3d prstMaterial="clear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216000" tIns="180000" rIns="144000" bIns="18000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for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=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0;i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&lt;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n;i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++)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建立数据结点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s=(LinkNode *)malloc(sizeof(LinkNode));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s-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&gt;data=a[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];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创建数据结点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endParaRPr lang="en-US" altLang="zh-CN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s-</a:t>
            </a:r>
            <a:r>
              <a:rPr lang="en-US" altLang="zh-CN" sz="20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&gt;next=L-&gt;next;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插在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原开始结点之前，头结点之后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</a:t>
            </a:r>
            <a:r>
              <a:rPr lang="en-US" altLang="zh-CN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L-</a:t>
            </a:r>
            <a:r>
              <a:rPr lang="en-US" altLang="zh-CN" sz="20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&gt;next=s;</a:t>
            </a:r>
          </a:p>
          <a:p>
            <a:pPr algn="l">
              <a:lnSpc>
                <a:spcPts val="2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}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88E667A-37D5-4D08-BD3D-B142BE0B2D4B}"/>
              </a:ext>
            </a:extLst>
          </p:cNvPr>
          <p:cNvGrpSpPr/>
          <p:nvPr/>
        </p:nvGrpSpPr>
        <p:grpSpPr>
          <a:xfrm>
            <a:off x="2450282" y="4940646"/>
            <a:ext cx="7291435" cy="1896038"/>
            <a:chOff x="626987" y="2643182"/>
            <a:chExt cx="7291435" cy="1896038"/>
          </a:xfrm>
        </p:grpSpPr>
        <p:sp>
          <p:nvSpPr>
            <p:cNvPr id="31" name="Oval 22">
              <a:extLst>
                <a:ext uri="{FF2B5EF4-FFF2-40B4-BE49-F238E27FC236}">
                  <a16:creationId xmlns:a16="http://schemas.microsoft.com/office/drawing/2014/main" id="{AE130E82-777D-47CF-9922-ABAACB777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22" y="2922738"/>
              <a:ext cx="1511300" cy="151288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57AEE05C-9184-4B55-8FE2-F88292066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759" y="321166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39799247-B328-43B1-9018-97BFF30B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022" y="3211663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2C2453B1-CCD0-452B-8754-4CA7D6204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34" y="3354538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 Box 8">
              <a:extLst>
                <a:ext uri="{FF2B5EF4-FFF2-40B4-BE49-F238E27FC236}">
                  <a16:creationId xmlns:a16="http://schemas.microsoft.com/office/drawing/2014/main" id="{CE19C96D-6BBB-4E24-BC82-27FE4E6C0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87" y="3067201"/>
              <a:ext cx="50482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3CC0914B-2A8A-4F0B-B1D2-73F3871F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47" y="3224363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4B682F9E-8A5A-417A-9564-7FB6BEF14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422" y="3224363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i-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EE1A96CE-EC57-4B83-8706-6C2BCF258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634" y="3405338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5C2337A5-DB1B-4779-950F-AFA082267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8184" y="3392638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77E7BC42-D963-4C65-A89C-D84BC5AD8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6459" y="3405338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BADD308C-DBA9-48E4-B8CD-CD1EA13B5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409" y="321166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18BFF036-B209-43C2-BB1E-FED6D4BD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384" y="321166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Text Box 16">
              <a:extLst>
                <a:ext uri="{FF2B5EF4-FFF2-40B4-BE49-F238E27FC236}">
                  <a16:creationId xmlns:a16="http://schemas.microsoft.com/office/drawing/2014/main" id="{96E8EA40-0706-405C-A93A-95891B06F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7147" y="3071963"/>
              <a:ext cx="5048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899A3A72-0418-4918-BD8B-0BF1F1653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2459" y="364346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29758FB2-610A-4209-AB4E-3602BC992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34" y="364346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89FCD4D8-1E54-46B2-A319-82359ADC7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0359" y="3283101"/>
              <a:ext cx="0" cy="360362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Text Box 20">
              <a:extLst>
                <a:ext uri="{FF2B5EF4-FFF2-40B4-BE49-F238E27FC236}">
                  <a16:creationId xmlns:a16="http://schemas.microsoft.com/office/drawing/2014/main" id="{D0E22528-1B03-47E8-B0A7-E47C8213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5414" y="2922738"/>
              <a:ext cx="436559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48" name="Line 21">
              <a:extLst>
                <a:ext uri="{FF2B5EF4-FFF2-40B4-BE49-F238E27FC236}">
                  <a16:creationId xmlns:a16="http://schemas.microsoft.com/office/drawing/2014/main" id="{811E1DDA-5414-4AF0-B214-498429DE1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6787" y="3643463"/>
              <a:ext cx="0" cy="503238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23">
              <a:extLst>
                <a:ext uri="{FF2B5EF4-FFF2-40B4-BE49-F238E27FC236}">
                  <a16:creationId xmlns:a16="http://schemas.microsoft.com/office/drawing/2014/main" id="{AB7036F5-C527-48BD-9CF7-F2EF19C23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6787" y="4146701"/>
              <a:ext cx="4103687" cy="0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下箭头 22">
              <a:extLst>
                <a:ext uri="{FF2B5EF4-FFF2-40B4-BE49-F238E27FC236}">
                  <a16:creationId xmlns:a16="http://schemas.microsoft.com/office/drawing/2014/main" id="{C2D60B4A-8932-4B45-B58B-0525BC95D8A8}"/>
                </a:ext>
              </a:extLst>
            </p:cNvPr>
            <p:cNvSpPr/>
            <p:nvPr/>
          </p:nvSpPr>
          <p:spPr>
            <a:xfrm>
              <a:off x="4143372" y="2643182"/>
              <a:ext cx="285752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FFA1188B-9A57-4FDE-BE47-EE0D2B874FCC}"/>
                </a:ext>
              </a:extLst>
            </p:cNvPr>
            <p:cNvSpPr txBox="1"/>
            <p:nvPr/>
          </p:nvSpPr>
          <p:spPr>
            <a:xfrm>
              <a:off x="2252634" y="4221312"/>
              <a:ext cx="3748126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&gt;next=L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next;   L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&gt;next=s;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5F84C895-78EB-4CCD-A9A0-DCF7A6D8823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5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4F017D-700E-41E9-B0ED-9DFFE86D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1819216" y="6393060"/>
            <a:ext cx="619283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注意：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链表的结点顺序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与逻辑次序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相同。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486325" y="2439968"/>
            <a:ext cx="8027688" cy="1767893"/>
          </a:xfrm>
          <a:prstGeom prst="rect">
            <a:avLst/>
          </a:prstGeom>
          <a:solidFill>
            <a:schemeClr val="bg1"/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表开始，创建一个头结点。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依次读取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字符数组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的元素，生成新结点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将新结点插入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到当前链表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的表尾上，直到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结束为止。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270910" y="5372094"/>
            <a:ext cx="7217578" cy="849575"/>
            <a:chOff x="1473203" y="3714752"/>
            <a:chExt cx="7217578" cy="849575"/>
          </a:xfrm>
        </p:grpSpPr>
        <p:sp>
          <p:nvSpPr>
            <p:cNvPr id="32770" name="Text Box 2"/>
            <p:cNvSpPr txBox="1">
              <a:spLocks noChangeArrowheads="1"/>
            </p:cNvSpPr>
            <p:nvPr/>
          </p:nvSpPr>
          <p:spPr bwMode="auto">
            <a:xfrm>
              <a:off x="1473203" y="4112280"/>
              <a:ext cx="7217578" cy="452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ts val="3200"/>
                </a:lnSpc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增加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一个尾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指针</a:t>
              </a:r>
              <a:r>
                <a:rPr lang="en-US" altLang="zh-CN" i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，使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其始终指向当前链表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的尾结点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V="1">
              <a:off x="5000628" y="3714752"/>
              <a:ext cx="428628" cy="35719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2A3278CB-35F4-4E9A-9726-E2302486FAB5}"/>
              </a:ext>
            </a:extLst>
          </p:cNvPr>
          <p:cNvSpPr txBox="1"/>
          <p:nvPr/>
        </p:nvSpPr>
        <p:spPr>
          <a:xfrm>
            <a:off x="1559496" y="1461315"/>
            <a:ext cx="464999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2</a:t>
            </a:r>
            <a:r>
              <a:rPr lang="zh-CN" altLang="en-US" sz="2400"/>
              <a:t>、建立单链表</a:t>
            </a:r>
          </a:p>
        </p:txBody>
      </p:sp>
      <p:sp>
        <p:nvSpPr>
          <p:cNvPr id="36" name="Text Box 24">
            <a:extLst>
              <a:ext uri="{FF2B5EF4-FFF2-40B4-BE49-F238E27FC236}">
                <a16:creationId xmlns:a16="http://schemas.microsoft.com/office/drawing/2014/main" id="{6CCAF2C9-7284-4FF9-9B76-7891BFFEA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011715"/>
            <a:ext cx="28551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l">
              <a:buClr>
                <a:srgbClr val="F19903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/>
              <a:t> （</a:t>
            </a:r>
            <a:r>
              <a:rPr lang="en-US" altLang="zh-CN"/>
              <a:t>2</a:t>
            </a:r>
            <a:r>
              <a:rPr lang="zh-CN" altLang="en-US"/>
              <a:t>）尾插法建表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59A530-DE0A-457E-8557-1CC09632B8FB}"/>
              </a:ext>
            </a:extLst>
          </p:cNvPr>
          <p:cNvGrpSpPr/>
          <p:nvPr/>
        </p:nvGrpSpPr>
        <p:grpSpPr>
          <a:xfrm>
            <a:off x="2706319" y="4272806"/>
            <a:ext cx="7350121" cy="1512887"/>
            <a:chOff x="722341" y="2500306"/>
            <a:chExt cx="7350121" cy="1512887"/>
          </a:xfrm>
        </p:grpSpPr>
        <p:sp>
          <p:nvSpPr>
            <p:cNvPr id="38" name="Oval 22">
              <a:extLst>
                <a:ext uri="{FF2B5EF4-FFF2-40B4-BE49-F238E27FC236}">
                  <a16:creationId xmlns:a16="http://schemas.microsoft.com/office/drawing/2014/main" id="{0AE8397A-D5E1-46F9-BBCF-0B7365C25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162" y="2500306"/>
              <a:ext cx="1511300" cy="151288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id="{24780232-4419-4854-AAEF-EA4F834F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49" y="278923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Rectangle 4">
              <a:extLst>
                <a:ext uri="{FF2B5EF4-FFF2-40B4-BE49-F238E27FC236}">
                  <a16:creationId xmlns:a16="http://schemas.microsoft.com/office/drawing/2014/main" id="{4F664068-D9FF-4126-B756-4413A713F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12" y="2789231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5">
              <a:extLst>
                <a:ext uri="{FF2B5EF4-FFF2-40B4-BE49-F238E27FC236}">
                  <a16:creationId xmlns:a16="http://schemas.microsoft.com/office/drawing/2014/main" id="{1CF981A2-8B4C-4716-9DF5-E9B771302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6024" y="2932106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Text Box 6">
              <a:extLst>
                <a:ext uri="{FF2B5EF4-FFF2-40B4-BE49-F238E27FC236}">
                  <a16:creationId xmlns:a16="http://schemas.microsoft.com/office/drawing/2014/main" id="{6B439BB7-AD9D-40B3-9812-DD0BA5494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41" y="2644768"/>
              <a:ext cx="50482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74C659CE-2926-426D-862B-53AC15239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637" y="2801931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Rectangle 8">
              <a:extLst>
                <a:ext uri="{FF2B5EF4-FFF2-40B4-BE49-F238E27FC236}">
                  <a16:creationId xmlns:a16="http://schemas.microsoft.com/office/drawing/2014/main" id="{370E6C60-D3AE-4CE9-ABF6-705113FD8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612" y="2801931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9">
              <a:extLst>
                <a:ext uri="{FF2B5EF4-FFF2-40B4-BE49-F238E27FC236}">
                  <a16:creationId xmlns:a16="http://schemas.microsoft.com/office/drawing/2014/main" id="{3D10A860-B16E-4125-8CA4-6BAFE121D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824" y="2982906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CA2EB1B8-EACF-4E7C-85DE-DA5696229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374" y="2970206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1">
              <a:extLst>
                <a:ext uri="{FF2B5EF4-FFF2-40B4-BE49-F238E27FC236}">
                  <a16:creationId xmlns:a16="http://schemas.microsoft.com/office/drawing/2014/main" id="{D0D205DC-9B9A-4577-B8FD-3AA661AEA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649" y="2982906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Rectangle 12">
              <a:extLst>
                <a:ext uri="{FF2B5EF4-FFF2-40B4-BE49-F238E27FC236}">
                  <a16:creationId xmlns:a16="http://schemas.microsoft.com/office/drawing/2014/main" id="{A25FFBF3-14DE-4158-8CEA-76791676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99" y="278923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9EFA74C9-5254-4663-823B-C6241ABE5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574" y="278923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endParaRPr lang="en-US" altLang="zh-CN" sz="2000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B32C4CAB-75E1-4A7A-B095-03105AC13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337" y="2649531"/>
              <a:ext cx="5048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C92AFB6D-1FAB-418D-AC20-C59FE3466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9" y="322103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Rectangle 16">
              <a:extLst>
                <a:ext uri="{FF2B5EF4-FFF2-40B4-BE49-F238E27FC236}">
                  <a16:creationId xmlns:a16="http://schemas.microsoft.com/office/drawing/2014/main" id="{64F4CFB3-D76C-417E-A262-6B6E3FE5A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24" y="322103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en-US" altLang="zh-CN" sz="2000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7">
              <a:extLst>
                <a:ext uri="{FF2B5EF4-FFF2-40B4-BE49-F238E27FC236}">
                  <a16:creationId xmlns:a16="http://schemas.microsoft.com/office/drawing/2014/main" id="{FB1D3D19-04D0-4C3F-BFB2-3BB8E9B06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89633" y="3149593"/>
              <a:ext cx="0" cy="431800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8">
              <a:extLst>
                <a:ext uri="{FF2B5EF4-FFF2-40B4-BE49-F238E27FC236}">
                  <a16:creationId xmlns:a16="http://schemas.microsoft.com/office/drawing/2014/main" id="{4417D301-43DE-405A-95F0-8395E0935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4549" y="2860668"/>
              <a:ext cx="0" cy="360363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B2299F06-472B-488B-B398-13344808E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7597" y="2513998"/>
              <a:ext cx="57467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s</a:t>
              </a:r>
            </a:p>
          </p:txBody>
        </p:sp>
        <p:sp>
          <p:nvSpPr>
            <p:cNvPr id="56" name="Text Box 20">
              <a:extLst>
                <a:ext uri="{FF2B5EF4-FFF2-40B4-BE49-F238E27FC236}">
                  <a16:creationId xmlns:a16="http://schemas.microsoft.com/office/drawing/2014/main" id="{914CF831-C7D2-421A-8CF4-483D8767A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9270" y="3292468"/>
              <a:ext cx="57467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4DCA910-FCB2-4859-AEE8-3F1D46151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702" y="3216945"/>
              <a:ext cx="388897" cy="651786"/>
            </a:xfrm>
            <a:custGeom>
              <a:avLst/>
              <a:gdLst/>
              <a:ahLst/>
              <a:cxnLst>
                <a:cxn ang="0">
                  <a:pos x="350" y="327"/>
                </a:cxn>
                <a:cxn ang="0">
                  <a:pos x="254" y="399"/>
                </a:cxn>
                <a:cxn ang="0">
                  <a:pos x="150" y="383"/>
                </a:cxn>
                <a:cxn ang="0">
                  <a:pos x="94" y="335"/>
                </a:cxn>
                <a:cxn ang="0">
                  <a:pos x="38" y="239"/>
                </a:cxn>
                <a:cxn ang="0">
                  <a:pos x="0" y="0"/>
                </a:cxn>
              </a:cxnLst>
              <a:rect l="0" t="0" r="r" b="b"/>
              <a:pathLst>
                <a:path w="350" h="408">
                  <a:moveTo>
                    <a:pt x="350" y="327"/>
                  </a:moveTo>
                  <a:cubicBezTo>
                    <a:pt x="334" y="339"/>
                    <a:pt x="287" y="390"/>
                    <a:pt x="254" y="399"/>
                  </a:cubicBezTo>
                  <a:cubicBezTo>
                    <a:pt x="226" y="408"/>
                    <a:pt x="177" y="394"/>
                    <a:pt x="150" y="383"/>
                  </a:cubicBezTo>
                  <a:cubicBezTo>
                    <a:pt x="123" y="372"/>
                    <a:pt x="118" y="359"/>
                    <a:pt x="94" y="335"/>
                  </a:cubicBezTo>
                  <a:cubicBezTo>
                    <a:pt x="70" y="311"/>
                    <a:pt x="54" y="295"/>
                    <a:pt x="38" y="239"/>
                  </a:cubicBezTo>
                  <a:cubicBezTo>
                    <a:pt x="22" y="183"/>
                    <a:pt x="8" y="5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19903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TextBox 3">
            <a:extLst>
              <a:ext uri="{FF2B5EF4-FFF2-40B4-BE49-F238E27FC236}">
                <a16:creationId xmlns:a16="http://schemas.microsoft.com/office/drawing/2014/main" id="{76B9F7A4-7AA3-470C-90C1-66D7A9C09ABA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5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7E0653-5C89-4C1A-B8FB-7B2AC58E2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847528" y="2255248"/>
            <a:ext cx="9577063" cy="2636052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216000" rIns="144000" bIns="216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CreateListR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*&amp;L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ElemType a[]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n)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LinkNode *s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int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L=(LinkNode *)malloc(sizeof(LinkNode));  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创建头结点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20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r=L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		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始终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指向尾结点，开始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时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指向头结点   </a:t>
            </a:r>
            <a:endParaRPr lang="en-US" altLang="zh-CN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1633" y="1606506"/>
            <a:ext cx="51435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尾插法建表算法如下：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07768" y="5001230"/>
            <a:ext cx="1957388" cy="1730384"/>
            <a:chOff x="2143108" y="3000372"/>
            <a:chExt cx="1957388" cy="1730384"/>
          </a:xfrm>
        </p:grpSpPr>
        <p:sp>
          <p:nvSpPr>
            <p:cNvPr id="4" name="Rectangle 16"/>
            <p:cNvSpPr>
              <a:spLocks noChangeArrowheads="1"/>
            </p:cNvSpPr>
            <p:nvPr/>
          </p:nvSpPr>
          <p:spPr bwMode="auto">
            <a:xfrm>
              <a:off x="3560746" y="4298956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Rectangle 17"/>
            <p:cNvSpPr>
              <a:spLocks noChangeArrowheads="1"/>
            </p:cNvSpPr>
            <p:nvPr/>
          </p:nvSpPr>
          <p:spPr bwMode="auto">
            <a:xfrm>
              <a:off x="3019408" y="4298956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>
              <a:off x="2430446" y="4503743"/>
              <a:ext cx="576263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2143108" y="4214818"/>
              <a:ext cx="431800" cy="250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2905117" y="3646493"/>
              <a:ext cx="523875" cy="639763"/>
              <a:chOff x="2015" y="845"/>
              <a:chExt cx="330" cy="403"/>
            </a:xfrm>
          </p:grpSpPr>
          <p:sp>
            <p:nvSpPr>
              <p:cNvPr id="13" name="Arc 32"/>
              <p:cNvSpPr>
                <a:spLocks/>
              </p:cNvSpPr>
              <p:nvPr/>
            </p:nvSpPr>
            <p:spPr bwMode="auto">
              <a:xfrm>
                <a:off x="2163" y="1021"/>
                <a:ext cx="182" cy="22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1990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Text Box 33"/>
              <p:cNvSpPr txBox="1">
                <a:spLocks noChangeArrowheads="1"/>
              </p:cNvSpPr>
              <p:nvPr/>
            </p:nvSpPr>
            <p:spPr bwMode="auto">
              <a:xfrm>
                <a:off x="2015" y="845"/>
                <a:ext cx="272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</a:t>
                </a:r>
              </a:p>
            </p:txBody>
          </p:sp>
        </p:grpSp>
        <p:sp>
          <p:nvSpPr>
            <p:cNvPr id="15" name="下箭头 14"/>
            <p:cNvSpPr/>
            <p:nvPr/>
          </p:nvSpPr>
          <p:spPr>
            <a:xfrm>
              <a:off x="2857487" y="3000372"/>
              <a:ext cx="431799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8" name="TextBox 3">
            <a:extLst>
              <a:ext uri="{FF2B5EF4-FFF2-40B4-BE49-F238E27FC236}">
                <a16:creationId xmlns:a16="http://schemas.microsoft.com/office/drawing/2014/main" id="{04CD3D59-1AD3-49FB-BA4A-6E75526A2241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562117-5088-4B37-AB00-5A6A1A72B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1" name="图片 20" descr="乐高玩具&#10;&#10;低可信度描述已自动生成">
            <a:extLst>
              <a:ext uri="{FF2B5EF4-FFF2-40B4-BE49-F238E27FC236}">
                <a16:creationId xmlns:a16="http://schemas.microsoft.com/office/drawing/2014/main" id="{9EA75A83-763F-476C-A7F3-E77F9AE3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252875"/>
            <a:ext cx="6854539" cy="4618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">
            <a:extLst>
              <a:ext uri="{FF2B5EF4-FFF2-40B4-BE49-F238E27FC236}">
                <a16:creationId xmlns:a16="http://schemas.microsoft.com/office/drawing/2014/main" id="{0E09F2C4-EE23-4183-832C-A7E0D59CC75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线性表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67642" y="836712"/>
            <a:ext cx="1482451" cy="1346106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>
              <a:grpSpLocks/>
            </p:cNvGrpSpPr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F3980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20608" y="1243969"/>
              <a:ext cx="1482451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830365" y="750133"/>
              <a:ext cx="862938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789B57D-EA10-41EB-8A82-71B7246E31F2}"/>
              </a:ext>
            </a:extLst>
          </p:cNvPr>
          <p:cNvSpPr/>
          <p:nvPr/>
        </p:nvSpPr>
        <p:spPr>
          <a:xfrm rot="5400000">
            <a:off x="3114635" y="3779167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358095-2CE5-44FF-8F8A-12332DDF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2060848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2.1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线性表及其逻辑结构 </a:t>
            </a:r>
          </a:p>
        </p:txBody>
      </p:sp>
      <p:sp>
        <p:nvSpPr>
          <p:cNvPr id="23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F3B8E4EE-22E5-42DB-A7F2-DF3AFA913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2902151"/>
            <a:ext cx="5105524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2.2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线性表的顺序存储结构</a:t>
            </a:r>
          </a:p>
        </p:txBody>
      </p:sp>
      <p:sp>
        <p:nvSpPr>
          <p:cNvPr id="25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12F5FE4C-3906-4C05-BE73-52678080A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3743454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2.3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线性表的链式存储结构</a:t>
            </a:r>
          </a:p>
        </p:txBody>
      </p:sp>
      <p:sp>
        <p:nvSpPr>
          <p:cNvPr id="26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205B75EA-EC97-4259-832E-C89319A19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4584757"/>
            <a:ext cx="5078771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2.4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</a:rPr>
              <a:t>线性表的应用 </a:t>
            </a:r>
          </a:p>
        </p:txBody>
      </p:sp>
      <p:sp>
        <p:nvSpPr>
          <p:cNvPr id="27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59D55B12-FD15-4521-BE82-46F864AF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5426060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2.5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有序表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688179" y="1377357"/>
            <a:ext cx="6879708" cy="3621706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144000" bIns="21600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for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=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0;i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&lt;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n;i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++)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建立数据结点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s=(LinkNode *)malloc(sizeof(LinkNode));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s-&gt;data=a[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];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创建数据结点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r-&gt;next=s;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插入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之后</a:t>
            </a:r>
          </a:p>
          <a:p>
            <a:pPr algn="l">
              <a:lnSpc>
                <a:spcPct val="10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r=s;</a:t>
            </a:r>
          </a:p>
          <a:p>
            <a:pPr algn="l">
              <a:lnSpc>
                <a:spcPct val="10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r-&gt;next=NULL;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尾结点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next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域置为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F706D52-5729-4248-93EB-0DE9B73AD5EA}"/>
              </a:ext>
            </a:extLst>
          </p:cNvPr>
          <p:cNvGrpSpPr/>
          <p:nvPr/>
        </p:nvGrpSpPr>
        <p:grpSpPr>
          <a:xfrm>
            <a:off x="2414563" y="4971782"/>
            <a:ext cx="7362873" cy="1897073"/>
            <a:chOff x="781027" y="3203519"/>
            <a:chExt cx="7362873" cy="1897073"/>
          </a:xfrm>
        </p:grpSpPr>
        <p:sp>
          <p:nvSpPr>
            <p:cNvPr id="32" name="Text Box 20">
              <a:extLst>
                <a:ext uri="{FF2B5EF4-FFF2-40B4-BE49-F238E27FC236}">
                  <a16:creationId xmlns:a16="http://schemas.microsoft.com/office/drawing/2014/main" id="{0E8D66E7-D0B0-409C-9C63-BBF0832EA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380" y="3203519"/>
              <a:ext cx="57467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</a:p>
          </p:txBody>
        </p:sp>
        <p:sp>
          <p:nvSpPr>
            <p:cNvPr id="33" name="下箭头 3">
              <a:extLst>
                <a:ext uri="{FF2B5EF4-FFF2-40B4-BE49-F238E27FC236}">
                  <a16:creationId xmlns:a16="http://schemas.microsoft.com/office/drawing/2014/main" id="{989BBF93-ABA9-4E59-B1BA-652F9C8AE924}"/>
                </a:ext>
              </a:extLst>
            </p:cNvPr>
            <p:cNvSpPr/>
            <p:nvPr/>
          </p:nvSpPr>
          <p:spPr>
            <a:xfrm>
              <a:off x="4286247" y="3214686"/>
              <a:ext cx="339753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13E13124-9B13-4EB4-B432-73216632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600" y="3587705"/>
              <a:ext cx="1511300" cy="151288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84E73103-D5F0-4156-9FB1-64DADED5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387" y="387663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FC72773A-A995-4871-9D65-027FD1650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50" y="387663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5">
              <a:extLst>
                <a:ext uri="{FF2B5EF4-FFF2-40B4-BE49-F238E27FC236}">
                  <a16:creationId xmlns:a16="http://schemas.microsoft.com/office/drawing/2014/main" id="{E0CA2A89-7F9A-418E-9151-A119DE658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462" y="4019505"/>
              <a:ext cx="288925" cy="0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 Box 6">
              <a:extLst>
                <a:ext uri="{FF2B5EF4-FFF2-40B4-BE49-F238E27FC236}">
                  <a16:creationId xmlns:a16="http://schemas.microsoft.com/office/drawing/2014/main" id="{A7B990F1-802B-41BF-A227-B92BEA39E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27" y="3732167"/>
              <a:ext cx="50482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8DBD3A91-74CE-4472-8495-AD63C7DF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75" y="388933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55F80668-7AF2-4778-AA41-6A684B09F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050" y="388933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9623F680-3D13-460B-9E84-E46F54258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62" y="407030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982B4C4B-C959-48C2-8A82-C3AD54FC9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812" y="405760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DE635F1B-E435-494D-A684-2D2036B91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2087" y="4070305"/>
              <a:ext cx="288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424D7225-A845-46D5-B629-8E3DD4EC3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5037" y="387663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0894A32B-CC18-46EE-90A0-3B5BD764E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012" y="387663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Text Box 14">
              <a:extLst>
                <a:ext uri="{FF2B5EF4-FFF2-40B4-BE49-F238E27FC236}">
                  <a16:creationId xmlns:a16="http://schemas.microsoft.com/office/drawing/2014/main" id="{1D4D3866-FB57-452C-85D1-B2EAF4BF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7" y="3777570"/>
              <a:ext cx="5048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0914F2DF-B7D5-47CE-B622-903606BE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87" y="430843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25526DE2-C6EE-4268-BBB7-114BB3D7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062" y="430843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en-US" altLang="zh-CN" sz="2000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7">
              <a:extLst>
                <a:ext uri="{FF2B5EF4-FFF2-40B4-BE49-F238E27FC236}">
                  <a16:creationId xmlns:a16="http://schemas.microsoft.com/office/drawing/2014/main" id="{DDC06DCA-D691-48B3-BA49-8C71ADA496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9300" y="3430534"/>
              <a:ext cx="0" cy="431800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 type="triangle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8">
              <a:extLst>
                <a:ext uri="{FF2B5EF4-FFF2-40B4-BE49-F238E27FC236}">
                  <a16:creationId xmlns:a16="http://schemas.microsoft.com/office/drawing/2014/main" id="{9EB49363-9581-49C2-85B5-8AC810A30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5987" y="3948067"/>
              <a:ext cx="0" cy="360363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Text Box 19">
              <a:extLst>
                <a:ext uri="{FF2B5EF4-FFF2-40B4-BE49-F238E27FC236}">
                  <a16:creationId xmlns:a16="http://schemas.microsoft.com/office/drawing/2014/main" id="{773C6448-D2DD-416E-B7EB-E6809FC9A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16" y="3587705"/>
              <a:ext cx="574675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209DD505-1E61-4B96-A593-74F27E00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8" y="4286256"/>
              <a:ext cx="401649" cy="669874"/>
            </a:xfrm>
            <a:custGeom>
              <a:avLst/>
              <a:gdLst/>
              <a:ahLst/>
              <a:cxnLst>
                <a:cxn ang="0">
                  <a:pos x="350" y="327"/>
                </a:cxn>
                <a:cxn ang="0">
                  <a:pos x="254" y="399"/>
                </a:cxn>
                <a:cxn ang="0">
                  <a:pos x="150" y="383"/>
                </a:cxn>
                <a:cxn ang="0">
                  <a:pos x="94" y="335"/>
                </a:cxn>
                <a:cxn ang="0">
                  <a:pos x="38" y="239"/>
                </a:cxn>
                <a:cxn ang="0">
                  <a:pos x="0" y="0"/>
                </a:cxn>
              </a:cxnLst>
              <a:rect l="0" t="0" r="r" b="b"/>
              <a:pathLst>
                <a:path w="350" h="408">
                  <a:moveTo>
                    <a:pt x="350" y="327"/>
                  </a:moveTo>
                  <a:cubicBezTo>
                    <a:pt x="334" y="339"/>
                    <a:pt x="287" y="390"/>
                    <a:pt x="254" y="399"/>
                  </a:cubicBezTo>
                  <a:cubicBezTo>
                    <a:pt x="226" y="408"/>
                    <a:pt x="177" y="394"/>
                    <a:pt x="150" y="383"/>
                  </a:cubicBezTo>
                  <a:cubicBezTo>
                    <a:pt x="123" y="372"/>
                    <a:pt x="118" y="359"/>
                    <a:pt x="94" y="335"/>
                  </a:cubicBezTo>
                  <a:cubicBezTo>
                    <a:pt x="70" y="311"/>
                    <a:pt x="54" y="295"/>
                    <a:pt x="38" y="239"/>
                  </a:cubicBezTo>
                  <a:cubicBezTo>
                    <a:pt x="22" y="183"/>
                    <a:pt x="8" y="5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19903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TextBox 24">
              <a:extLst>
                <a:ext uri="{FF2B5EF4-FFF2-40B4-BE49-F238E27FC236}">
                  <a16:creationId xmlns:a16="http://schemas.microsoft.com/office/drawing/2014/main" id="{15D7893E-522D-4B0A-9DD4-565C55DEFF64}"/>
                </a:ext>
              </a:extLst>
            </p:cNvPr>
            <p:cNvSpPr txBox="1"/>
            <p:nvPr/>
          </p:nvSpPr>
          <p:spPr>
            <a:xfrm>
              <a:off x="5003790" y="4685382"/>
              <a:ext cx="1571636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&gt;next=s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id="{00155E9C-0C0C-47F7-B78F-D4F8BB2DAC19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5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E1C01B-501D-42B0-885C-CB4CE8894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55" name="图片 54" descr="乐高玩具&#10;&#10;低可信度描述已自动生成">
            <a:extLst>
              <a:ext uri="{FF2B5EF4-FFF2-40B4-BE49-F238E27FC236}">
                <a16:creationId xmlns:a16="http://schemas.microsoft.com/office/drawing/2014/main" id="{74926687-0F53-4A02-9AC0-F2F58D5892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307709" y="4439938"/>
            <a:ext cx="4286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</a:pPr>
            <a:endParaRPr lang="zh-CN" altLang="zh-CN" sz="2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1686844" y="1829625"/>
            <a:ext cx="8351838" cy="129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）初始化线性表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InitList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(L)</a:t>
            </a: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建立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一个空的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单链表，即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一个头结点。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2193254" y="3272831"/>
            <a:ext cx="8511258" cy="2528193"/>
          </a:xfrm>
          <a:prstGeom prst="rect">
            <a:avLst/>
          </a:prstGeom>
          <a:solidFill>
            <a:schemeClr val="bg1"/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InitList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*&amp;L)</a:t>
            </a: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{</a:t>
            </a: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L=(LinkNode *)malloc(sizeof(LinkNode));    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创建头结点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&gt;next=NULL;</a:t>
            </a: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}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72344" y="5655314"/>
            <a:ext cx="1789122" cy="1060836"/>
            <a:chOff x="2782878" y="4511304"/>
            <a:chExt cx="1789122" cy="1060836"/>
          </a:xfrm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4032250" y="514034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3490912" y="514034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901950" y="5345127"/>
              <a:ext cx="576263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2782878" y="5056202"/>
              <a:ext cx="431800" cy="250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</a:p>
          </p:txBody>
        </p:sp>
        <p:sp>
          <p:nvSpPr>
            <p:cNvPr id="10" name="下箭头 9"/>
            <p:cNvSpPr/>
            <p:nvPr/>
          </p:nvSpPr>
          <p:spPr>
            <a:xfrm>
              <a:off x="3734086" y="4511304"/>
              <a:ext cx="315918" cy="571504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9" name="TextBox 3">
            <a:extLst>
              <a:ext uri="{FF2B5EF4-FFF2-40B4-BE49-F238E27FC236}">
                <a16:creationId xmlns:a16="http://schemas.microsoft.com/office/drawing/2014/main" id="{19A95EBE-937A-4C35-98FF-C0A29E8E8F51}"/>
              </a:ext>
            </a:extLst>
          </p:cNvPr>
          <p:cNvSpPr txBox="1"/>
          <p:nvPr/>
        </p:nvSpPr>
        <p:spPr>
          <a:xfrm>
            <a:off x="1487488" y="1411770"/>
            <a:ext cx="567690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3</a:t>
            </a:r>
            <a:r>
              <a:rPr lang="zh-CN" altLang="en-US" sz="2400"/>
              <a:t>、线性表基本运算在单链表上的实现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18BD018-EE4B-48DE-AFD5-384CED97E7F7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9B5FBD-556A-4B4C-8A45-ADC52AC8C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1" name="图片 20" descr="乐高玩具&#10;&#10;低可信度描述已自动生成">
            <a:extLst>
              <a:ext uri="{FF2B5EF4-FFF2-40B4-BE49-F238E27FC236}">
                <a16:creationId xmlns:a16="http://schemas.microsoft.com/office/drawing/2014/main" id="{7A440A08-787B-4FB5-8CAD-7EEED6EA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5873">
            <a:off x="8806844" y="344587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524202" y="1464707"/>
            <a:ext cx="8994373" cy="129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olidFill>
                  <a:srgbClr val="CE3B37"/>
                </a:solidFill>
              </a:rPr>
              <a:t> </a:t>
            </a: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 dirty="0">
                <a:solidFill>
                  <a:srgbClr val="CE3B37"/>
                </a:solidFill>
              </a:rPr>
              <a:t>2</a:t>
            </a:r>
            <a:r>
              <a:rPr lang="zh-CN" altLang="en-US" sz="2400" dirty="0">
                <a:solidFill>
                  <a:srgbClr val="CE3B37"/>
                </a:solidFill>
              </a:rPr>
              <a:t>）</a:t>
            </a:r>
            <a:r>
              <a:rPr lang="zh-CN" altLang="en-US" sz="2400">
                <a:solidFill>
                  <a:srgbClr val="CE3B37"/>
                </a:solidFill>
              </a:rPr>
              <a:t>销毁线性表</a:t>
            </a:r>
            <a:r>
              <a:rPr lang="en-US" altLang="zh-CN" sz="2400">
                <a:solidFill>
                  <a:srgbClr val="CE3B37"/>
                </a:solidFill>
              </a:rPr>
              <a:t>DestroyList</a:t>
            </a:r>
            <a:r>
              <a:rPr lang="en-US" altLang="zh-CN" sz="2400" dirty="0">
                <a:solidFill>
                  <a:srgbClr val="CE3B37"/>
                </a:solidFill>
              </a:rPr>
              <a:t>(L)</a:t>
            </a:r>
          </a:p>
          <a:p>
            <a:r>
              <a:rPr lang="en-US" altLang="zh-CN" sz="2400"/>
              <a:t>      </a:t>
            </a:r>
            <a:r>
              <a:rPr lang="zh-CN" altLang="en-US" sz="2400"/>
              <a:t>释放单链表</a:t>
            </a:r>
            <a:r>
              <a:rPr lang="en-US" altLang="zh-CN" sz="2400" dirty="0"/>
              <a:t>L</a:t>
            </a:r>
            <a:r>
              <a:rPr lang="zh-CN" altLang="en-US" sz="2400" dirty="0"/>
              <a:t>占用的内存空间。即逐一</a:t>
            </a:r>
            <a:r>
              <a:rPr lang="zh-CN" altLang="en-US" sz="2400"/>
              <a:t>释放全部结点的</a:t>
            </a:r>
            <a:r>
              <a:rPr lang="zh-CN" altLang="en-US" sz="2400" dirty="0"/>
              <a:t>空间。    </a:t>
            </a:r>
          </a:p>
        </p:txBody>
      </p:sp>
      <p:sp>
        <p:nvSpPr>
          <p:cNvPr id="40067" name="Text Box 131"/>
          <p:cNvSpPr txBox="1">
            <a:spLocks noChangeArrowheads="1"/>
          </p:cNvSpPr>
          <p:nvPr/>
        </p:nvSpPr>
        <p:spPr bwMode="auto">
          <a:xfrm>
            <a:off x="2416942" y="3041745"/>
            <a:ext cx="7927530" cy="1543308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DestroyList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*&amp;L)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 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*pre=L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*p=L-&gt;next;    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//pre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的前驱结点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C8D0FF5-EF8A-4283-950F-046F44556E51}"/>
              </a:ext>
            </a:extLst>
          </p:cNvPr>
          <p:cNvGrpSpPr/>
          <p:nvPr/>
        </p:nvGrpSpPr>
        <p:grpSpPr>
          <a:xfrm>
            <a:off x="2767180" y="4749973"/>
            <a:ext cx="6508415" cy="1526000"/>
            <a:chOff x="1089049" y="3097209"/>
            <a:chExt cx="6508415" cy="1526000"/>
          </a:xfrm>
        </p:grpSpPr>
        <p:sp>
          <p:nvSpPr>
            <p:cNvPr id="54" name="Text Box 50">
              <a:extLst>
                <a:ext uri="{FF2B5EF4-FFF2-40B4-BE49-F238E27FC236}">
                  <a16:creationId xmlns:a16="http://schemas.microsoft.com/office/drawing/2014/main" id="{AF672B7F-660D-44F5-87FE-4D7DDC9B8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049" y="3881439"/>
              <a:ext cx="10080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初始时</a:t>
              </a:r>
            </a:p>
          </p:txBody>
        </p:sp>
        <p:sp>
          <p:nvSpPr>
            <p:cNvPr id="55" name="Rectangle 93">
              <a:extLst>
                <a:ext uri="{FF2B5EF4-FFF2-40B4-BE49-F238E27FC236}">
                  <a16:creationId xmlns:a16="http://schemas.microsoft.com/office/drawing/2014/main" id="{6643D6BF-C2E5-42F3-8986-0A6B1D8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24" y="387985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6" name="Rectangle 94">
              <a:extLst>
                <a:ext uri="{FF2B5EF4-FFF2-40B4-BE49-F238E27FC236}">
                  <a16:creationId xmlns:a16="http://schemas.microsoft.com/office/drawing/2014/main" id="{856F733C-8F0E-4800-A3A7-FBA0F0B3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587" y="387985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7" name="Line 95">
              <a:extLst>
                <a:ext uri="{FF2B5EF4-FFF2-40B4-BE49-F238E27FC236}">
                  <a16:creationId xmlns:a16="http://schemas.microsoft.com/office/drawing/2014/main" id="{505E6AB9-9713-4869-AB8B-FA6096012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562" y="4059239"/>
              <a:ext cx="360362" cy="0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 Box 96">
              <a:extLst>
                <a:ext uri="{FF2B5EF4-FFF2-40B4-BE49-F238E27FC236}">
                  <a16:creationId xmlns:a16="http://schemas.microsoft.com/office/drawing/2014/main" id="{605FDE9B-B1FC-4C41-A8D8-2E762BF24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4087" y="3879851"/>
              <a:ext cx="360362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59" name="Rectangle 97">
              <a:extLst>
                <a:ext uri="{FF2B5EF4-FFF2-40B4-BE49-F238E27FC236}">
                  <a16:creationId xmlns:a16="http://schemas.microsoft.com/office/drawing/2014/main" id="{F13D8214-7967-4911-BFF6-637316DAD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24" y="387985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0" name="Rectangle 98">
              <a:extLst>
                <a:ext uri="{FF2B5EF4-FFF2-40B4-BE49-F238E27FC236}">
                  <a16:creationId xmlns:a16="http://schemas.microsoft.com/office/drawing/2014/main" id="{54FF5A27-5BAD-4C46-BB29-87D872EEC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087" y="387985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1" name="Freeform 99">
              <a:extLst>
                <a:ext uri="{FF2B5EF4-FFF2-40B4-BE49-F238E27FC236}">
                  <a16:creationId xmlns:a16="http://schemas.microsoft.com/office/drawing/2014/main" id="{4D657FCA-9B94-4570-A017-8206A221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74" y="4057651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Rectangle 100">
              <a:extLst>
                <a:ext uri="{FF2B5EF4-FFF2-40B4-BE49-F238E27FC236}">
                  <a16:creationId xmlns:a16="http://schemas.microsoft.com/office/drawing/2014/main" id="{BA8EFD7A-C4E1-4457-8FFB-F45D7E186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676" y="387985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3" name="Rectangle 101">
              <a:extLst>
                <a:ext uri="{FF2B5EF4-FFF2-40B4-BE49-F238E27FC236}">
                  <a16:creationId xmlns:a16="http://schemas.microsoft.com/office/drawing/2014/main" id="{4762BC7D-F6C7-4D76-BC8F-400C9E969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039" y="387985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4" name="Line 102">
              <a:extLst>
                <a:ext uri="{FF2B5EF4-FFF2-40B4-BE49-F238E27FC236}">
                  <a16:creationId xmlns:a16="http://schemas.microsoft.com/office/drawing/2014/main" id="{E8397899-8C5C-4848-A208-F2D369326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0694" y="4059239"/>
              <a:ext cx="3603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Rectangle 103">
              <a:extLst>
                <a:ext uri="{FF2B5EF4-FFF2-40B4-BE49-F238E27FC236}">
                  <a16:creationId xmlns:a16="http://schemas.microsoft.com/office/drawing/2014/main" id="{58F7EB91-20F6-40D3-AFCC-12A9640A5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739" y="387985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6" name="Rectangle 104">
              <a:extLst>
                <a:ext uri="{FF2B5EF4-FFF2-40B4-BE49-F238E27FC236}">
                  <a16:creationId xmlns:a16="http://schemas.microsoft.com/office/drawing/2014/main" id="{7195BCF6-ACB8-43FC-9F37-4ED1A374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7101" y="387985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656FCB61-A32E-4CC8-AD6D-DF4ACF3A3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76" y="405765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D548F23-AD2D-47AB-B69A-AE43FD921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62" y="4056064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Text Box 107">
              <a:extLst>
                <a:ext uri="{FF2B5EF4-FFF2-40B4-BE49-F238E27FC236}">
                  <a16:creationId xmlns:a16="http://schemas.microsoft.com/office/drawing/2014/main" id="{21850CF8-AC67-424F-BBD8-ABAF8C12D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148" y="3827148"/>
              <a:ext cx="720725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70" name="Text Box 108">
              <a:extLst>
                <a:ext uri="{FF2B5EF4-FFF2-40B4-BE49-F238E27FC236}">
                  <a16:creationId xmlns:a16="http://schemas.microsoft.com/office/drawing/2014/main" id="{939FFFAB-5D3C-4456-8097-3C20B070A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7324" y="4305301"/>
              <a:ext cx="720725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pre</a:t>
              </a:r>
            </a:p>
          </p:txBody>
        </p:sp>
        <p:sp>
          <p:nvSpPr>
            <p:cNvPr id="71" name="Line 109">
              <a:extLst>
                <a:ext uri="{FF2B5EF4-FFF2-40B4-BE49-F238E27FC236}">
                  <a16:creationId xmlns:a16="http://schemas.microsoft.com/office/drawing/2014/main" id="{3460978C-C77C-4190-B735-5D4D3DA2B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149" y="4240214"/>
              <a:ext cx="0" cy="360362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Text Box 110">
              <a:extLst>
                <a:ext uri="{FF2B5EF4-FFF2-40B4-BE49-F238E27FC236}">
                  <a16:creationId xmlns:a16="http://schemas.microsoft.com/office/drawing/2014/main" id="{ED65D937-8E53-43F3-9802-2701C9BB5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3362" y="4305301"/>
              <a:ext cx="341312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3" name="Line 111">
              <a:extLst>
                <a:ext uri="{FF2B5EF4-FFF2-40B4-BE49-F238E27FC236}">
                  <a16:creationId xmlns:a16="http://schemas.microsoft.com/office/drawing/2014/main" id="{6D16EFCA-3485-4C7F-B5BA-A077DADA3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1649" y="4240214"/>
              <a:ext cx="0" cy="360362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下箭头 42">
              <a:extLst>
                <a:ext uri="{FF2B5EF4-FFF2-40B4-BE49-F238E27FC236}">
                  <a16:creationId xmlns:a16="http://schemas.microsoft.com/office/drawing/2014/main" id="{B493D1F6-D14A-4A80-A6C4-2BA57C2D7A61}"/>
                </a:ext>
              </a:extLst>
            </p:cNvPr>
            <p:cNvSpPr/>
            <p:nvPr/>
          </p:nvSpPr>
          <p:spPr>
            <a:xfrm>
              <a:off x="4196590" y="3097209"/>
              <a:ext cx="468343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8203BA94-F9DE-4236-B765-335284838061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41D5FF-E415-408F-9242-0974A3777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A4993318-99C3-42AB-90B7-0C0E42A2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5873">
            <a:off x="8806844" y="344587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7" name="Text Box 131"/>
          <p:cNvSpPr txBox="1">
            <a:spLocks noChangeArrowheads="1"/>
          </p:cNvSpPr>
          <p:nvPr/>
        </p:nvSpPr>
        <p:spPr bwMode="auto">
          <a:xfrm>
            <a:off x="1919288" y="1446534"/>
            <a:ext cx="9073256" cy="3566884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216000" rIns="144000" bIns="216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(p!=NULL)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扫描单链表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free(pre</a:t>
            </a: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);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释放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pre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pre=p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//pre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同步后移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p=pre-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free(pre);         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结束时，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pre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指向尾结点，释放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它</a:t>
            </a:r>
          </a:p>
          <a:p>
            <a:pPr algn="l">
              <a:lnSpc>
                <a:spcPts val="25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11385" y="5117861"/>
            <a:ext cx="8224854" cy="1489637"/>
            <a:chOff x="571472" y="3779207"/>
            <a:chExt cx="8224854" cy="1489637"/>
          </a:xfrm>
        </p:grpSpPr>
        <p:sp>
          <p:nvSpPr>
            <p:cNvPr id="40028" name="Text Box 92"/>
            <p:cNvSpPr txBox="1">
              <a:spLocks noChangeArrowheads="1"/>
            </p:cNvSpPr>
            <p:nvPr/>
          </p:nvSpPr>
          <p:spPr bwMode="auto">
            <a:xfrm>
              <a:off x="571472" y="4314337"/>
              <a:ext cx="1512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循环结束时</a:t>
              </a:r>
            </a:p>
          </p:txBody>
        </p:sp>
        <p:sp>
          <p:nvSpPr>
            <p:cNvPr id="40048" name="Rectangle 112"/>
            <p:cNvSpPr>
              <a:spLocks noChangeArrowheads="1"/>
            </p:cNvSpPr>
            <p:nvPr/>
          </p:nvSpPr>
          <p:spPr bwMode="auto">
            <a:xfrm>
              <a:off x="2514572" y="430165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49" name="Rectangle 113"/>
            <p:cNvSpPr>
              <a:spLocks noChangeArrowheads="1"/>
            </p:cNvSpPr>
            <p:nvPr/>
          </p:nvSpPr>
          <p:spPr bwMode="auto">
            <a:xfrm>
              <a:off x="2874935" y="430165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0" name="Line 114"/>
            <p:cNvSpPr>
              <a:spLocks noChangeShapeType="1"/>
            </p:cNvSpPr>
            <p:nvPr/>
          </p:nvSpPr>
          <p:spPr bwMode="auto">
            <a:xfrm>
              <a:off x="2166910" y="4481037"/>
              <a:ext cx="360362" cy="0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1" name="Text Box 115"/>
            <p:cNvSpPr txBox="1">
              <a:spLocks noChangeArrowheads="1"/>
            </p:cNvSpPr>
            <p:nvPr/>
          </p:nvSpPr>
          <p:spPr bwMode="auto">
            <a:xfrm>
              <a:off x="1887510" y="4301650"/>
              <a:ext cx="268287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40052" name="Rectangle 116"/>
            <p:cNvSpPr>
              <a:spLocks noChangeArrowheads="1"/>
            </p:cNvSpPr>
            <p:nvPr/>
          </p:nvSpPr>
          <p:spPr bwMode="auto">
            <a:xfrm>
              <a:off x="3594072" y="430165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3" name="Rectangle 117"/>
            <p:cNvSpPr>
              <a:spLocks noChangeArrowheads="1"/>
            </p:cNvSpPr>
            <p:nvPr/>
          </p:nvSpPr>
          <p:spPr bwMode="auto">
            <a:xfrm>
              <a:off x="3954435" y="430165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4" name="Freeform 118"/>
            <p:cNvSpPr>
              <a:spLocks/>
            </p:cNvSpPr>
            <p:nvPr/>
          </p:nvSpPr>
          <p:spPr bwMode="auto">
            <a:xfrm>
              <a:off x="3054322" y="4479450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5" name="Rectangle 119"/>
            <p:cNvSpPr>
              <a:spLocks noChangeArrowheads="1"/>
            </p:cNvSpPr>
            <p:nvPr/>
          </p:nvSpPr>
          <p:spPr bwMode="auto">
            <a:xfrm>
              <a:off x="5705448" y="430165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6" name="Rectangle 120"/>
            <p:cNvSpPr>
              <a:spLocks noChangeArrowheads="1"/>
            </p:cNvSpPr>
            <p:nvPr/>
          </p:nvSpPr>
          <p:spPr bwMode="auto">
            <a:xfrm>
              <a:off x="6065811" y="430165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7" name="Line 121"/>
            <p:cNvSpPr>
              <a:spLocks noChangeShapeType="1"/>
            </p:cNvSpPr>
            <p:nvPr/>
          </p:nvSpPr>
          <p:spPr bwMode="auto">
            <a:xfrm>
              <a:off x="5357786" y="4481037"/>
              <a:ext cx="3603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8" name="Rectangle 122"/>
            <p:cNvSpPr>
              <a:spLocks noChangeArrowheads="1"/>
            </p:cNvSpPr>
            <p:nvPr/>
          </p:nvSpPr>
          <p:spPr bwMode="auto">
            <a:xfrm>
              <a:off x="6713511" y="430165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59" name="Rectangle 123"/>
            <p:cNvSpPr>
              <a:spLocks noChangeArrowheads="1"/>
            </p:cNvSpPr>
            <p:nvPr/>
          </p:nvSpPr>
          <p:spPr bwMode="auto">
            <a:xfrm>
              <a:off x="7073873" y="430165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0060" name="Freeform 124"/>
            <p:cNvSpPr>
              <a:spLocks/>
            </p:cNvSpPr>
            <p:nvPr/>
          </p:nvSpPr>
          <p:spPr bwMode="auto">
            <a:xfrm>
              <a:off x="6238848" y="4479450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61" name="Freeform 125"/>
            <p:cNvSpPr>
              <a:spLocks/>
            </p:cNvSpPr>
            <p:nvPr/>
          </p:nvSpPr>
          <p:spPr bwMode="auto">
            <a:xfrm>
              <a:off x="4122710" y="447786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62" name="Text Box 126"/>
            <p:cNvSpPr txBox="1">
              <a:spLocks noChangeArrowheads="1"/>
            </p:cNvSpPr>
            <p:nvPr/>
          </p:nvSpPr>
          <p:spPr bwMode="auto">
            <a:xfrm>
              <a:off x="6602376" y="4950936"/>
              <a:ext cx="627062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pre</a:t>
              </a:r>
            </a:p>
          </p:txBody>
        </p:sp>
        <p:sp>
          <p:nvSpPr>
            <p:cNvPr id="40063" name="Line 127"/>
            <p:cNvSpPr>
              <a:spLocks noChangeShapeType="1"/>
            </p:cNvSpPr>
            <p:nvPr/>
          </p:nvSpPr>
          <p:spPr bwMode="auto">
            <a:xfrm flipV="1">
              <a:off x="6981798" y="4662012"/>
              <a:ext cx="0" cy="360363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40064" name="Text Box 128"/>
            <p:cNvSpPr txBox="1">
              <a:spLocks noChangeArrowheads="1"/>
            </p:cNvSpPr>
            <p:nvPr/>
          </p:nvSpPr>
          <p:spPr bwMode="auto">
            <a:xfrm>
              <a:off x="7429488" y="4941414"/>
              <a:ext cx="136683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p=NULL</a:t>
              </a:r>
            </a:p>
          </p:txBody>
        </p:sp>
        <p:sp>
          <p:nvSpPr>
            <p:cNvPr id="40066" name="Text Box 130"/>
            <p:cNvSpPr txBox="1">
              <a:spLocks noChangeArrowheads="1"/>
            </p:cNvSpPr>
            <p:nvPr/>
          </p:nvSpPr>
          <p:spPr bwMode="auto">
            <a:xfrm>
              <a:off x="4805997" y="4071942"/>
              <a:ext cx="538164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3" name="下箭头 42"/>
            <p:cNvSpPr/>
            <p:nvPr/>
          </p:nvSpPr>
          <p:spPr>
            <a:xfrm>
              <a:off x="4506178" y="3779207"/>
              <a:ext cx="357190" cy="500066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</p:grpSp>
      <p:sp>
        <p:nvSpPr>
          <p:cNvPr id="26" name="TextBox 3">
            <a:extLst>
              <a:ext uri="{FF2B5EF4-FFF2-40B4-BE49-F238E27FC236}">
                <a16:creationId xmlns:a16="http://schemas.microsoft.com/office/drawing/2014/main" id="{30293C76-347D-44A9-846A-A8226F5DB99B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EA53DB-C84F-4EC7-8D18-1298D99A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0" name="图片 29" descr="乐高玩具&#10;&#10;低可信度描述已自动生成">
            <a:extLst>
              <a:ext uri="{FF2B5EF4-FFF2-40B4-BE49-F238E27FC236}">
                <a16:creationId xmlns:a16="http://schemas.microsoft.com/office/drawing/2014/main" id="{F76A6C9B-913B-4632-BA7D-CA5A9154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414937" y="1502113"/>
            <a:ext cx="8382000" cy="129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olidFill>
                  <a:srgbClr val="CE3B37"/>
                </a:solidFill>
              </a:rPr>
              <a:t> </a:t>
            </a: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 dirty="0">
                <a:solidFill>
                  <a:srgbClr val="CE3B37"/>
                </a:solidFill>
              </a:rPr>
              <a:t>3</a:t>
            </a:r>
            <a:r>
              <a:rPr lang="zh-CN" altLang="en-US" sz="2400" dirty="0">
                <a:solidFill>
                  <a:srgbClr val="CE3B37"/>
                </a:solidFill>
              </a:rPr>
              <a:t>）判线性表是否为</a:t>
            </a:r>
            <a:r>
              <a:rPr lang="zh-CN" altLang="en-US" sz="2400">
                <a:solidFill>
                  <a:srgbClr val="CE3B37"/>
                </a:solidFill>
              </a:rPr>
              <a:t>空表</a:t>
            </a:r>
            <a:r>
              <a:rPr lang="en-US" altLang="zh-CN" sz="2400">
                <a:solidFill>
                  <a:srgbClr val="CE3B37"/>
                </a:solidFill>
              </a:rPr>
              <a:t>ListEmpty</a:t>
            </a:r>
            <a:r>
              <a:rPr lang="en-US" altLang="zh-CN" sz="2400" dirty="0">
                <a:solidFill>
                  <a:srgbClr val="CE3B37"/>
                </a:solidFill>
              </a:rPr>
              <a:t>(L)</a:t>
            </a:r>
          </a:p>
          <a:p>
            <a:r>
              <a:rPr lang="en-US" altLang="zh-CN" sz="2400"/>
              <a:t>   </a:t>
            </a:r>
            <a:r>
              <a:rPr lang="zh-CN" altLang="en-US" sz="2400"/>
              <a:t>若单链表</a:t>
            </a:r>
            <a:r>
              <a:rPr lang="en-US" altLang="zh-CN" sz="2400" dirty="0"/>
              <a:t>L</a:t>
            </a:r>
            <a:r>
              <a:rPr lang="zh-CN" altLang="en-US" sz="2400"/>
              <a:t>没有数据结点，则返回真，否则</a:t>
            </a:r>
            <a:r>
              <a:rPr lang="zh-CN" altLang="en-US" sz="2400" dirty="0"/>
              <a:t>返回假。      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3242412" y="3499339"/>
            <a:ext cx="5029209" cy="1669386"/>
          </a:xfrm>
          <a:prstGeom prst="rect">
            <a:avLst/>
          </a:prstGeom>
          <a:solidFill>
            <a:srgbClr val="DFE1E0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rIns="144000" bIns="180000">
            <a:spAutoFit/>
          </a:bodyPr>
          <a:lstStyle/>
          <a:p>
            <a:pPr algn="l"/>
            <a:r>
              <a:rPr lang="en-US" altLang="zh-CN" sz="180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8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ListEmpty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*L)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　　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return(L-&gt;next==NULL);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59762" y="5517704"/>
            <a:ext cx="2243140" cy="1118050"/>
            <a:chOff x="2185984" y="3627442"/>
            <a:chExt cx="2243140" cy="1118050"/>
          </a:xfrm>
        </p:grpSpPr>
        <p:grpSp>
          <p:nvGrpSpPr>
            <p:cNvPr id="8" name="组合 7"/>
            <p:cNvGrpSpPr/>
            <p:nvPr/>
          </p:nvGrpSpPr>
          <p:grpSpPr>
            <a:xfrm>
              <a:off x="2185984" y="3627442"/>
              <a:ext cx="1957388" cy="515938"/>
              <a:chOff x="2185984" y="3627442"/>
              <a:chExt cx="1957388" cy="515938"/>
            </a:xfrm>
          </p:grpSpPr>
          <p:sp>
            <p:nvSpPr>
              <p:cNvPr id="4" name="Rectangle 16"/>
              <p:cNvSpPr>
                <a:spLocks noChangeArrowheads="1"/>
              </p:cNvSpPr>
              <p:nvPr/>
            </p:nvSpPr>
            <p:spPr bwMode="auto">
              <a:xfrm>
                <a:off x="3603622" y="3711580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∧</a:t>
                </a:r>
                <a:endParaRPr lang="zh-CN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5" name="Rectangle 17"/>
              <p:cNvSpPr>
                <a:spLocks noChangeArrowheads="1"/>
              </p:cNvSpPr>
              <p:nvPr/>
            </p:nvSpPr>
            <p:spPr bwMode="auto">
              <a:xfrm>
                <a:off x="3062284" y="3711580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" name="Line 18"/>
              <p:cNvSpPr>
                <a:spLocks noChangeShapeType="1"/>
              </p:cNvSpPr>
              <p:nvPr/>
            </p:nvSpPr>
            <p:spPr bwMode="auto">
              <a:xfrm>
                <a:off x="2473322" y="3916367"/>
                <a:ext cx="576263" cy="0"/>
              </a:xfrm>
              <a:prstGeom prst="line">
                <a:avLst/>
              </a:prstGeom>
              <a:noFill/>
              <a:ln w="38100">
                <a:solidFill>
                  <a:srgbClr val="7030A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7" name="Text Box 19"/>
              <p:cNvSpPr txBox="1">
                <a:spLocks noChangeArrowheads="1"/>
              </p:cNvSpPr>
              <p:nvPr/>
            </p:nvSpPr>
            <p:spPr bwMode="auto">
              <a:xfrm>
                <a:off x="2185984" y="3627442"/>
                <a:ext cx="431800" cy="250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L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57422" y="4357694"/>
              <a:ext cx="207170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空表的情况</a:t>
              </a:r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D7B071F2-D64A-484E-9232-0E4FEEB712FC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928FB8-1D95-4FE4-8EE9-E2D78DBB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F6229884-0CE6-4A7A-AF71-F25695F34E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8249">
            <a:off x="8431629" y="1129212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6" name="Text Box 42"/>
          <p:cNvSpPr txBox="1">
            <a:spLocks noChangeArrowheads="1"/>
          </p:cNvSpPr>
          <p:nvPr/>
        </p:nvSpPr>
        <p:spPr bwMode="auto">
          <a:xfrm>
            <a:off x="2263378" y="2940776"/>
            <a:ext cx="8382000" cy="180000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80000" bIns="180000">
            <a:spAutoFit/>
          </a:bodyPr>
          <a:lstStyle/>
          <a:p>
            <a:pPr algn="l"/>
            <a:r>
              <a:rPr lang="en-US" altLang="zh-CN" sz="200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楷体" pitchFamily="49" charset="-122"/>
                <a:cs typeface="Consolas" pitchFamily="49" charset="0"/>
              </a:rPr>
              <a:t>ListLength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*L)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n=0;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*p=L;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指向头结点，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置为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即头结点的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序号为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endParaRPr lang="en-US" altLang="zh-CN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39616" y="4869160"/>
            <a:ext cx="6505606" cy="1827741"/>
            <a:chOff x="785786" y="4031929"/>
            <a:chExt cx="6505606" cy="1827741"/>
          </a:xfrm>
        </p:grpSpPr>
        <p:sp>
          <p:nvSpPr>
            <p:cNvPr id="41987" name="Text Box 3"/>
            <p:cNvSpPr txBox="1">
              <a:spLocks noChangeArrowheads="1"/>
            </p:cNvSpPr>
            <p:nvPr/>
          </p:nvSpPr>
          <p:spPr bwMode="auto">
            <a:xfrm>
              <a:off x="785786" y="4567251"/>
              <a:ext cx="10080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初始时</a:t>
              </a:r>
            </a:p>
          </p:txBody>
        </p:sp>
        <p:sp>
          <p:nvSpPr>
            <p:cNvPr id="41989" name="Rectangle 5"/>
            <p:cNvSpPr>
              <a:spLocks noChangeArrowheads="1"/>
            </p:cNvSpPr>
            <p:nvPr/>
          </p:nvSpPr>
          <p:spPr bwMode="auto">
            <a:xfrm>
              <a:off x="2439961" y="4565664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0" name="Rectangle 6"/>
            <p:cNvSpPr>
              <a:spLocks noChangeArrowheads="1"/>
            </p:cNvSpPr>
            <p:nvPr/>
          </p:nvSpPr>
          <p:spPr bwMode="auto">
            <a:xfrm>
              <a:off x="2800323" y="4565664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1" name="Line 7"/>
            <p:cNvSpPr>
              <a:spLocks noChangeShapeType="1"/>
            </p:cNvSpPr>
            <p:nvPr/>
          </p:nvSpPr>
          <p:spPr bwMode="auto">
            <a:xfrm>
              <a:off x="2092298" y="4745051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992" name="Text Box 8"/>
            <p:cNvSpPr txBox="1">
              <a:spLocks noChangeArrowheads="1"/>
            </p:cNvSpPr>
            <p:nvPr/>
          </p:nvSpPr>
          <p:spPr bwMode="auto">
            <a:xfrm>
              <a:off x="1812898" y="4565664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41993" name="Rectangle 9"/>
            <p:cNvSpPr>
              <a:spLocks noChangeArrowheads="1"/>
            </p:cNvSpPr>
            <p:nvPr/>
          </p:nvSpPr>
          <p:spPr bwMode="auto">
            <a:xfrm>
              <a:off x="3519461" y="4565664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4" name="Rectangle 10"/>
            <p:cNvSpPr>
              <a:spLocks noChangeArrowheads="1"/>
            </p:cNvSpPr>
            <p:nvPr/>
          </p:nvSpPr>
          <p:spPr bwMode="auto">
            <a:xfrm>
              <a:off x="3879823" y="4565664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5" name="Freeform 11"/>
            <p:cNvSpPr>
              <a:spLocks/>
            </p:cNvSpPr>
            <p:nvPr/>
          </p:nvSpPr>
          <p:spPr bwMode="auto">
            <a:xfrm>
              <a:off x="2979711" y="4743464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996" name="Rectangle 12"/>
            <p:cNvSpPr>
              <a:spLocks noChangeArrowheads="1"/>
            </p:cNvSpPr>
            <p:nvPr/>
          </p:nvSpPr>
          <p:spPr bwMode="auto">
            <a:xfrm>
              <a:off x="5562605" y="4565664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7" name="Rectangle 13"/>
            <p:cNvSpPr>
              <a:spLocks noChangeArrowheads="1"/>
            </p:cNvSpPr>
            <p:nvPr/>
          </p:nvSpPr>
          <p:spPr bwMode="auto">
            <a:xfrm>
              <a:off x="5922967" y="4565664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5214942" y="4745051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6570667" y="4565664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00" name="Rectangle 16"/>
            <p:cNvSpPr>
              <a:spLocks noChangeArrowheads="1"/>
            </p:cNvSpPr>
            <p:nvPr/>
          </p:nvSpPr>
          <p:spPr bwMode="auto">
            <a:xfrm>
              <a:off x="6931030" y="4565664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2001" name="Freeform 17"/>
            <p:cNvSpPr>
              <a:spLocks/>
            </p:cNvSpPr>
            <p:nvPr/>
          </p:nvSpPr>
          <p:spPr bwMode="auto">
            <a:xfrm>
              <a:off x="6096005" y="4743464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02" name="Freeform 18"/>
            <p:cNvSpPr>
              <a:spLocks/>
            </p:cNvSpPr>
            <p:nvPr/>
          </p:nvSpPr>
          <p:spPr bwMode="auto">
            <a:xfrm>
              <a:off x="4048098" y="4741876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03" name="Text Box 19"/>
            <p:cNvSpPr txBox="1">
              <a:spLocks noChangeArrowheads="1"/>
            </p:cNvSpPr>
            <p:nvPr/>
          </p:nvSpPr>
          <p:spPr bwMode="auto">
            <a:xfrm>
              <a:off x="4643438" y="4430726"/>
              <a:ext cx="7207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2004" name="Text Box 20"/>
            <p:cNvSpPr txBox="1">
              <a:spLocks noChangeArrowheads="1"/>
            </p:cNvSpPr>
            <p:nvPr/>
          </p:nvSpPr>
          <p:spPr bwMode="auto">
            <a:xfrm>
              <a:off x="2714612" y="5143512"/>
              <a:ext cx="844550" cy="716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  <a:p>
              <a:pPr algn="l">
                <a:lnSpc>
                  <a:spcPts val="1800"/>
                </a:lnSpc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=0</a:t>
              </a:r>
            </a:p>
          </p:txBody>
        </p:sp>
        <p:sp>
          <p:nvSpPr>
            <p:cNvPr id="42005" name="Line 21"/>
            <p:cNvSpPr>
              <a:spLocks noChangeShapeType="1"/>
            </p:cNvSpPr>
            <p:nvPr/>
          </p:nvSpPr>
          <p:spPr bwMode="auto">
            <a:xfrm flipV="1">
              <a:off x="2728886" y="4926026"/>
              <a:ext cx="0" cy="360363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下箭头 39"/>
            <p:cNvSpPr/>
            <p:nvPr/>
          </p:nvSpPr>
          <p:spPr>
            <a:xfrm>
              <a:off x="4026758" y="4031929"/>
              <a:ext cx="450831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" name="Text Box 2">
            <a:extLst>
              <a:ext uri="{FF2B5EF4-FFF2-40B4-BE49-F238E27FC236}">
                <a16:creationId xmlns:a16="http://schemas.microsoft.com/office/drawing/2014/main" id="{C7BA7D95-C98C-4920-8766-F1D3ABB01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834" y="1473085"/>
            <a:ext cx="8382000" cy="129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>
                <a:solidFill>
                  <a:srgbClr val="CE3B37"/>
                </a:solidFill>
              </a:rPr>
              <a:t>4</a:t>
            </a:r>
            <a:r>
              <a:rPr lang="zh-CN" altLang="en-US" sz="2400">
                <a:solidFill>
                  <a:srgbClr val="CE3B37"/>
                </a:solidFill>
              </a:rPr>
              <a:t>）求线性表的长度</a:t>
            </a:r>
            <a:r>
              <a:rPr lang="en-US" altLang="zh-CN" sz="2400">
                <a:solidFill>
                  <a:srgbClr val="CE3B37"/>
                </a:solidFill>
              </a:rPr>
              <a:t>ListLength(L)</a:t>
            </a:r>
          </a:p>
          <a:p>
            <a:r>
              <a:rPr lang="zh-CN" altLang="en-US" sz="2400"/>
              <a:t>     返回单链表</a:t>
            </a:r>
            <a:r>
              <a:rPr lang="en-US" altLang="zh-CN" sz="2400"/>
              <a:t>L</a:t>
            </a:r>
            <a:r>
              <a:rPr lang="zh-CN" altLang="en-US" sz="2400"/>
              <a:t>中数据结点的个数。 </a:t>
            </a:r>
            <a:endParaRPr lang="zh-CN" altLang="en-US" sz="2400" dirty="0"/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5BBA3DA1-630D-41E4-AB37-BB05B1B7FC1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F0BFD4-681E-4B33-BDAC-05D50F989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3" name="图片 32" descr="乐高玩具&#10;&#10;低可信度描述已自动生成">
            <a:extLst>
              <a:ext uri="{FF2B5EF4-FFF2-40B4-BE49-F238E27FC236}">
                <a16:creationId xmlns:a16="http://schemas.microsoft.com/office/drawing/2014/main" id="{D49E4094-B061-4966-959D-728B6FCC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6" name="Text Box 42"/>
          <p:cNvSpPr txBox="1">
            <a:spLocks noChangeArrowheads="1"/>
          </p:cNvSpPr>
          <p:nvPr/>
        </p:nvSpPr>
        <p:spPr bwMode="auto">
          <a:xfrm>
            <a:off x="1955007" y="1852384"/>
            <a:ext cx="8677497" cy="2469303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(p-&gt;next!=NULL)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n++;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p=p-&gt;next;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return(n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);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循环结束，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指向尾结点，其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序号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为结点个数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048647" y="4272773"/>
            <a:ext cx="8188347" cy="1985107"/>
            <a:chOff x="395288" y="2867147"/>
            <a:chExt cx="8188347" cy="1985107"/>
          </a:xfrm>
        </p:grpSpPr>
        <p:sp>
          <p:nvSpPr>
            <p:cNvPr id="41988" name="Text Box 4"/>
            <p:cNvSpPr txBox="1">
              <a:spLocks noChangeArrowheads="1"/>
            </p:cNvSpPr>
            <p:nvPr/>
          </p:nvSpPr>
          <p:spPr bwMode="auto">
            <a:xfrm>
              <a:off x="395288" y="3606789"/>
              <a:ext cx="15128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循环结束时</a:t>
              </a:r>
            </a:p>
          </p:txBody>
        </p:sp>
        <p:sp>
          <p:nvSpPr>
            <p:cNvPr id="42008" name="Rectangle 24"/>
            <p:cNvSpPr>
              <a:spLocks noChangeArrowheads="1"/>
            </p:cNvSpPr>
            <p:nvPr/>
          </p:nvSpPr>
          <p:spPr bwMode="auto">
            <a:xfrm>
              <a:off x="2338388" y="3606789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2698750" y="3606789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0" name="Line 26"/>
            <p:cNvSpPr>
              <a:spLocks noChangeShapeType="1"/>
            </p:cNvSpPr>
            <p:nvPr/>
          </p:nvSpPr>
          <p:spPr bwMode="auto">
            <a:xfrm>
              <a:off x="1990725" y="3786177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11" name="Text Box 27"/>
            <p:cNvSpPr txBox="1">
              <a:spLocks noChangeArrowheads="1"/>
            </p:cNvSpPr>
            <p:nvPr/>
          </p:nvSpPr>
          <p:spPr bwMode="auto">
            <a:xfrm>
              <a:off x="1711325" y="3606789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42012" name="Rectangle 28"/>
            <p:cNvSpPr>
              <a:spLocks noChangeArrowheads="1"/>
            </p:cNvSpPr>
            <p:nvPr/>
          </p:nvSpPr>
          <p:spPr bwMode="auto">
            <a:xfrm>
              <a:off x="3417888" y="3606789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3778250" y="3606789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4" name="Freeform 30"/>
            <p:cNvSpPr>
              <a:spLocks/>
            </p:cNvSpPr>
            <p:nvPr/>
          </p:nvSpPr>
          <p:spPr bwMode="auto">
            <a:xfrm>
              <a:off x="2878138" y="3784589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15" name="Rectangle 31"/>
            <p:cNvSpPr>
              <a:spLocks noChangeArrowheads="1"/>
            </p:cNvSpPr>
            <p:nvPr/>
          </p:nvSpPr>
          <p:spPr bwMode="auto">
            <a:xfrm>
              <a:off x="5491167" y="3606789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6" name="Rectangle 32"/>
            <p:cNvSpPr>
              <a:spLocks noChangeArrowheads="1"/>
            </p:cNvSpPr>
            <p:nvPr/>
          </p:nvSpPr>
          <p:spPr bwMode="auto">
            <a:xfrm>
              <a:off x="5851529" y="3606789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5143504" y="3786177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18" name="Rectangle 34"/>
            <p:cNvSpPr>
              <a:spLocks noChangeArrowheads="1"/>
            </p:cNvSpPr>
            <p:nvPr/>
          </p:nvSpPr>
          <p:spPr bwMode="auto">
            <a:xfrm>
              <a:off x="6499229" y="3606789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019" name="Rectangle 35"/>
            <p:cNvSpPr>
              <a:spLocks noChangeArrowheads="1"/>
            </p:cNvSpPr>
            <p:nvPr/>
          </p:nvSpPr>
          <p:spPr bwMode="auto">
            <a:xfrm>
              <a:off x="6859592" y="3606789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2020" name="Freeform 36"/>
            <p:cNvSpPr>
              <a:spLocks/>
            </p:cNvSpPr>
            <p:nvPr/>
          </p:nvSpPr>
          <p:spPr bwMode="auto">
            <a:xfrm>
              <a:off x="6024567" y="3784589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21" name="Freeform 37"/>
            <p:cNvSpPr>
              <a:spLocks/>
            </p:cNvSpPr>
            <p:nvPr/>
          </p:nvSpPr>
          <p:spPr bwMode="auto">
            <a:xfrm>
              <a:off x="3946525" y="378300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22" name="Text Box 38"/>
            <p:cNvSpPr txBox="1">
              <a:spLocks noChangeArrowheads="1"/>
            </p:cNvSpPr>
            <p:nvPr/>
          </p:nvSpPr>
          <p:spPr bwMode="auto">
            <a:xfrm>
              <a:off x="6767535" y="4144368"/>
              <a:ext cx="18161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altLang="zh-CN" sz="20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p</a:t>
              </a:r>
            </a:p>
            <a:p>
              <a:pPr algn="l">
                <a:lnSpc>
                  <a:spcPts val="1800"/>
                </a:lnSpc>
              </a:pP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为结点个数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2023" name="Line 39"/>
            <p:cNvSpPr>
              <a:spLocks noChangeShapeType="1"/>
            </p:cNvSpPr>
            <p:nvPr/>
          </p:nvSpPr>
          <p:spPr bwMode="auto">
            <a:xfrm flipV="1">
              <a:off x="6767517" y="3967152"/>
              <a:ext cx="0" cy="360362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025" name="Text Box 41"/>
            <p:cNvSpPr txBox="1">
              <a:spLocks noChangeArrowheads="1"/>
            </p:cNvSpPr>
            <p:nvPr/>
          </p:nvSpPr>
          <p:spPr bwMode="auto">
            <a:xfrm>
              <a:off x="4611539" y="3387714"/>
              <a:ext cx="428629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1" name="下箭头 40"/>
            <p:cNvSpPr/>
            <p:nvPr/>
          </p:nvSpPr>
          <p:spPr>
            <a:xfrm>
              <a:off x="4206540" y="2867147"/>
              <a:ext cx="357190" cy="500066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A7073A2F-A4A4-4998-B710-0F8F8B72855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8CE19A-4A1D-466A-8D27-FD0068300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1F52FD14-19B9-4EC5-87C9-C608CD1A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009271" y="2601343"/>
            <a:ext cx="8137525" cy="3324473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4000" tIns="108000" rIns="144000" bIns="10800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18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DispList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*L)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*p=L-&gt;next;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指向开始结点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(p!=NULL)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，输出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结点的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printf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("%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d "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&gt;data);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p=p-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移向下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printf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("\n");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861894" y="5332613"/>
            <a:ext cx="5437159" cy="1522831"/>
            <a:chOff x="854101" y="4572008"/>
            <a:chExt cx="5437159" cy="1522831"/>
          </a:xfrm>
        </p:grpSpPr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1481164" y="521971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Rectangle 25"/>
            <p:cNvSpPr>
              <a:spLocks noChangeArrowheads="1"/>
            </p:cNvSpPr>
            <p:nvPr/>
          </p:nvSpPr>
          <p:spPr bwMode="auto">
            <a:xfrm>
              <a:off x="1841526" y="521971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" name="Line 26"/>
            <p:cNvSpPr>
              <a:spLocks noChangeShapeType="1"/>
            </p:cNvSpPr>
            <p:nvPr/>
          </p:nvSpPr>
          <p:spPr bwMode="auto">
            <a:xfrm>
              <a:off x="1133501" y="5399099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854101" y="5219711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2560664" y="521971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2921026" y="521971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Freeform 30"/>
            <p:cNvSpPr>
              <a:spLocks/>
            </p:cNvSpPr>
            <p:nvPr/>
          </p:nvSpPr>
          <p:spPr bwMode="auto">
            <a:xfrm>
              <a:off x="2020914" y="5397511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4562473" y="521971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4922835" y="521971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Line 33"/>
            <p:cNvSpPr>
              <a:spLocks noChangeShapeType="1"/>
            </p:cNvSpPr>
            <p:nvPr/>
          </p:nvSpPr>
          <p:spPr bwMode="auto">
            <a:xfrm>
              <a:off x="4214810" y="5399099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>
              <a:off x="5570535" y="5219711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>
              <a:off x="5930898" y="5219711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6" name="Freeform 36"/>
            <p:cNvSpPr>
              <a:spLocks/>
            </p:cNvSpPr>
            <p:nvPr/>
          </p:nvSpPr>
          <p:spPr bwMode="auto">
            <a:xfrm>
              <a:off x="5095873" y="5397511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3089301" y="5395924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2714612" y="5776931"/>
              <a:ext cx="387340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p</a:t>
              </a:r>
              <a:endParaRPr lang="zh-CN" altLang="en-US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9" name="Line 39"/>
            <p:cNvSpPr>
              <a:spLocks noChangeShapeType="1"/>
            </p:cNvSpPr>
            <p:nvPr/>
          </p:nvSpPr>
          <p:spPr bwMode="auto">
            <a:xfrm flipV="1">
              <a:off x="2714626" y="5626112"/>
              <a:ext cx="0" cy="360362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3786182" y="5089536"/>
              <a:ext cx="433376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3214678" y="4572008"/>
              <a:ext cx="285752" cy="42862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 Box 2">
            <a:extLst>
              <a:ext uri="{FF2B5EF4-FFF2-40B4-BE49-F238E27FC236}">
                <a16:creationId xmlns:a16="http://schemas.microsoft.com/office/drawing/2014/main" id="{002417E5-FE74-4B3E-97DE-422A21F41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404" y="1383085"/>
            <a:ext cx="99651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>
                <a:solidFill>
                  <a:srgbClr val="CE3B37"/>
                </a:solidFill>
              </a:rPr>
              <a:t>5</a:t>
            </a:r>
            <a:r>
              <a:rPr lang="zh-CN" altLang="en-US" sz="2400">
                <a:solidFill>
                  <a:srgbClr val="CE3B37"/>
                </a:solidFill>
              </a:rPr>
              <a:t>）输出线性表</a:t>
            </a:r>
            <a:r>
              <a:rPr lang="en-US" altLang="zh-CN" sz="2400">
                <a:solidFill>
                  <a:srgbClr val="CE3B37"/>
                </a:solidFill>
              </a:rPr>
              <a:t>DispList(L)</a:t>
            </a:r>
          </a:p>
          <a:p>
            <a:pPr>
              <a:lnSpc>
                <a:spcPct val="100000"/>
              </a:lnSpc>
            </a:pPr>
            <a:r>
              <a:rPr lang="zh-CN" altLang="en-US" sz="2400"/>
              <a:t>     逐一扫描单链表</a:t>
            </a:r>
            <a:r>
              <a:rPr lang="en-US" altLang="zh-CN" sz="2400"/>
              <a:t>L</a:t>
            </a:r>
            <a:r>
              <a:rPr lang="zh-CN" altLang="en-US" sz="2400"/>
              <a:t>的每个数据结点，并显示各结点的</a:t>
            </a:r>
            <a:r>
              <a:rPr lang="en-US" altLang="zh-CN" sz="2400"/>
              <a:t>data</a:t>
            </a:r>
            <a:r>
              <a:rPr lang="zh-CN" altLang="en-US" sz="2400"/>
              <a:t>域值。 </a:t>
            </a:r>
            <a:endParaRPr lang="zh-CN" altLang="en-US" sz="2400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F8D8E865-5244-4C6B-A6E7-ACB28E459139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DCB49E6-9359-4592-A9C2-D87F30083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398832" y="1916832"/>
            <a:ext cx="8089726" cy="270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）求线性表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中位置</a:t>
            </a:r>
            <a:r>
              <a:rPr lang="en-US" altLang="zh-CN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的数据元素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GetElem(L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en-US" altLang="zh-CN" sz="9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中从头开始找到第</a:t>
            </a:r>
            <a:r>
              <a:rPr lang="en-US" altLang="zh-CN" i="1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个结点，若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存在第</a:t>
            </a:r>
            <a:r>
              <a:rPr lang="en-US" altLang="zh-CN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个数据结点，则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将其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域值赋给变量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8BC9AF4-F469-4CAF-A0AF-F4C17324D85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9EC0F8-392E-4397-B330-6699AE532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" name="图片 2" descr="乐高玩具&#10;&#10;中度可信度描述已自动生成">
            <a:extLst>
              <a:ext uri="{FF2B5EF4-FFF2-40B4-BE49-F238E27FC236}">
                <a16:creationId xmlns:a16="http://schemas.microsoft.com/office/drawing/2014/main" id="{A7E199DC-0E36-4122-99CA-9B0A2D7B3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0176" y="2963050"/>
            <a:ext cx="4392488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838234" y="1450991"/>
            <a:ext cx="8472518" cy="3240000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80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bool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GetElem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ElemType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&amp;e)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int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j=0;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*p=L;	 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指向头结点，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置为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即头结点的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序号为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(j&lt;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&amp;&amp; p!=NULL)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j++;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p=p-&gt;next;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093019" y="3025786"/>
            <a:ext cx="3429024" cy="2112282"/>
            <a:chOff x="608800" y="1985877"/>
            <a:chExt cx="3429024" cy="2112282"/>
          </a:xfrm>
        </p:grpSpPr>
        <p:sp>
          <p:nvSpPr>
            <p:cNvPr id="25" name="TextBox 24"/>
            <p:cNvSpPr txBox="1"/>
            <p:nvPr/>
          </p:nvSpPr>
          <p:spPr>
            <a:xfrm>
              <a:off x="1393836" y="3759605"/>
              <a:ext cx="2071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找第</a:t>
              </a:r>
              <a:r>
                <a:rPr lang="en-US" altLang="zh-CN" sz="2000" i="1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个结点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p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8800" y="1985877"/>
              <a:ext cx="3429024" cy="128588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1990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8" name="直接连接符 27"/>
            <p:cNvCxnSpPr>
              <a:stCxn id="26" idx="2"/>
            </p:cNvCxnSpPr>
            <p:nvPr/>
          </p:nvCxnSpPr>
          <p:spPr>
            <a:xfrm rot="16200000" flipH="1">
              <a:off x="2038750" y="3556322"/>
              <a:ext cx="571504" cy="2381"/>
            </a:xfrm>
            <a:prstGeom prst="line">
              <a:avLst/>
            </a:prstGeom>
            <a:ln w="28575">
              <a:solidFill>
                <a:srgbClr val="F199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1970806" y="5445224"/>
            <a:ext cx="7800992" cy="1451394"/>
            <a:chOff x="395288" y="4081464"/>
            <a:chExt cx="7800992" cy="1451394"/>
          </a:xfrm>
        </p:grpSpPr>
        <p:sp>
          <p:nvSpPr>
            <p:cNvPr id="45059" name="Text Box 3"/>
            <p:cNvSpPr txBox="1">
              <a:spLocks noChangeArrowheads="1"/>
            </p:cNvSpPr>
            <p:nvPr/>
          </p:nvSpPr>
          <p:spPr bwMode="auto">
            <a:xfrm>
              <a:off x="395288" y="4503741"/>
              <a:ext cx="1512887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循环结束时</a:t>
              </a:r>
            </a:p>
          </p:txBody>
        </p:sp>
        <p:sp>
          <p:nvSpPr>
            <p:cNvPr id="45060" name="Rectangle 4"/>
            <p:cNvSpPr>
              <a:spLocks noChangeArrowheads="1"/>
            </p:cNvSpPr>
            <p:nvPr/>
          </p:nvSpPr>
          <p:spPr bwMode="auto">
            <a:xfrm>
              <a:off x="2338388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1" name="Rectangle 5"/>
            <p:cNvSpPr>
              <a:spLocks noChangeArrowheads="1"/>
            </p:cNvSpPr>
            <p:nvPr/>
          </p:nvSpPr>
          <p:spPr bwMode="auto">
            <a:xfrm>
              <a:off x="269875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2" name="Line 6"/>
            <p:cNvSpPr>
              <a:spLocks noChangeShapeType="1"/>
            </p:cNvSpPr>
            <p:nvPr/>
          </p:nvSpPr>
          <p:spPr bwMode="auto">
            <a:xfrm>
              <a:off x="1990725" y="4683128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63" name="Text Box 7"/>
            <p:cNvSpPr txBox="1">
              <a:spLocks noChangeArrowheads="1"/>
            </p:cNvSpPr>
            <p:nvPr/>
          </p:nvSpPr>
          <p:spPr bwMode="auto">
            <a:xfrm>
              <a:off x="1711325" y="4503741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  <a:endPara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4" name="Rectangle 8"/>
            <p:cNvSpPr>
              <a:spLocks noChangeArrowheads="1"/>
            </p:cNvSpPr>
            <p:nvPr/>
          </p:nvSpPr>
          <p:spPr bwMode="auto">
            <a:xfrm>
              <a:off x="454660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5" name="Rectangle 9"/>
            <p:cNvSpPr>
              <a:spLocks noChangeArrowheads="1"/>
            </p:cNvSpPr>
            <p:nvPr/>
          </p:nvSpPr>
          <p:spPr bwMode="auto">
            <a:xfrm>
              <a:off x="4906963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6" name="Freeform 10"/>
            <p:cNvSpPr>
              <a:spLocks/>
            </p:cNvSpPr>
            <p:nvPr/>
          </p:nvSpPr>
          <p:spPr bwMode="auto">
            <a:xfrm>
              <a:off x="2878138" y="4681541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67" name="Rectangle 11"/>
            <p:cNvSpPr>
              <a:spLocks noChangeArrowheads="1"/>
            </p:cNvSpPr>
            <p:nvPr/>
          </p:nvSpPr>
          <p:spPr bwMode="auto">
            <a:xfrm>
              <a:off x="5614988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e</a:t>
              </a:r>
            </a:p>
          </p:txBody>
        </p:sp>
        <p:sp>
          <p:nvSpPr>
            <p:cNvPr id="45068" name="Rectangle 12"/>
            <p:cNvSpPr>
              <a:spLocks noChangeArrowheads="1"/>
            </p:cNvSpPr>
            <p:nvPr/>
          </p:nvSpPr>
          <p:spPr bwMode="auto">
            <a:xfrm>
              <a:off x="597535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069" name="Line 13"/>
            <p:cNvSpPr>
              <a:spLocks noChangeShapeType="1"/>
            </p:cNvSpPr>
            <p:nvPr/>
          </p:nvSpPr>
          <p:spPr bwMode="auto">
            <a:xfrm>
              <a:off x="5267325" y="4683128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70" name="Rectangle 14"/>
            <p:cNvSpPr>
              <a:spLocks noChangeArrowheads="1"/>
            </p:cNvSpPr>
            <p:nvPr/>
          </p:nvSpPr>
          <p:spPr bwMode="auto">
            <a:xfrm>
              <a:off x="7475555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18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</a:p>
          </p:txBody>
        </p:sp>
        <p:sp>
          <p:nvSpPr>
            <p:cNvPr id="45071" name="Rectangle 15"/>
            <p:cNvSpPr>
              <a:spLocks noChangeArrowheads="1"/>
            </p:cNvSpPr>
            <p:nvPr/>
          </p:nvSpPr>
          <p:spPr bwMode="auto">
            <a:xfrm>
              <a:off x="7835917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5072" name="Freeform 16"/>
            <p:cNvSpPr>
              <a:spLocks/>
            </p:cNvSpPr>
            <p:nvPr/>
          </p:nvSpPr>
          <p:spPr bwMode="auto">
            <a:xfrm>
              <a:off x="7000892" y="468154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73" name="Freeform 17"/>
            <p:cNvSpPr>
              <a:spLocks/>
            </p:cNvSpPr>
            <p:nvPr/>
          </p:nvSpPr>
          <p:spPr bwMode="auto">
            <a:xfrm>
              <a:off x="3946525" y="4679953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76" name="Text Box 20"/>
            <p:cNvSpPr txBox="1">
              <a:spLocks noChangeArrowheads="1"/>
            </p:cNvSpPr>
            <p:nvPr/>
          </p:nvSpPr>
          <p:spPr bwMode="auto">
            <a:xfrm>
              <a:off x="3536617" y="4275769"/>
              <a:ext cx="720725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5078" name="Text Box 22"/>
            <p:cNvSpPr txBox="1">
              <a:spLocks noChangeArrowheads="1"/>
            </p:cNvSpPr>
            <p:nvPr/>
          </p:nvSpPr>
          <p:spPr bwMode="auto">
            <a:xfrm>
              <a:off x="5610262" y="4081464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79" name="Freeform 23"/>
            <p:cNvSpPr>
              <a:spLocks/>
            </p:cNvSpPr>
            <p:nvPr/>
          </p:nvSpPr>
          <p:spPr bwMode="auto">
            <a:xfrm>
              <a:off x="6084888" y="4683128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80" name="Text Box 24"/>
            <p:cNvSpPr txBox="1">
              <a:spLocks noChangeArrowheads="1"/>
            </p:cNvSpPr>
            <p:nvPr/>
          </p:nvSpPr>
          <p:spPr bwMode="auto">
            <a:xfrm>
              <a:off x="6572264" y="4294340"/>
              <a:ext cx="720725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5081" name="Line 25"/>
            <p:cNvSpPr>
              <a:spLocks noChangeShapeType="1"/>
            </p:cNvSpPr>
            <p:nvPr/>
          </p:nvSpPr>
          <p:spPr bwMode="auto">
            <a:xfrm flipV="1">
              <a:off x="5724525" y="4864103"/>
              <a:ext cx="0" cy="28892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082" name="Text Box 26"/>
            <p:cNvSpPr txBox="1">
              <a:spLocks noChangeArrowheads="1"/>
            </p:cNvSpPr>
            <p:nvPr/>
          </p:nvSpPr>
          <p:spPr bwMode="auto">
            <a:xfrm>
              <a:off x="5572132" y="5214950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</p:grpSp>
      <p:sp>
        <p:nvSpPr>
          <p:cNvPr id="29" name="下箭头 28"/>
          <p:cNvSpPr/>
          <p:nvPr/>
        </p:nvSpPr>
        <p:spPr>
          <a:xfrm>
            <a:off x="3665427" y="5222821"/>
            <a:ext cx="357190" cy="571504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C727AF48-16FF-4FB7-881F-06B3C92D49B5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AD945E-87A6-488E-8267-0FCD4D9C2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5" name="图片 34" descr="乐高玩具&#10;&#10;低可信度描述已自动生成">
            <a:extLst>
              <a:ext uri="{FF2B5EF4-FFF2-40B4-BE49-F238E27FC236}">
                <a16:creationId xmlns:a16="http://schemas.microsoft.com/office/drawing/2014/main" id="{7BC66866-A9BD-4364-9758-C7498BD1BA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343472" y="1598324"/>
            <a:ext cx="7177108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线性表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中每个结点有</a:t>
            </a:r>
            <a:r>
              <a:rPr lang="zh-CN" altLang="en-US">
                <a:solidFill>
                  <a:srgbClr val="CE3B37"/>
                </a:solidFill>
                <a:latin typeface="楷体" pitchFamily="49" charset="-122"/>
                <a:ea typeface="楷体" pitchFamily="49" charset="-122"/>
              </a:rPr>
              <a:t>唯一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的前驱结点和前驱结点。</a:t>
            </a:r>
            <a:endParaRPr lang="en-US" altLang="zh-CN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2908" y="3247846"/>
            <a:ext cx="1010168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设计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链式存储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结构时，每个逻辑结点存储单独存储，为了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表示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逻辑关系，增加</a:t>
            </a:r>
            <a:r>
              <a:rPr lang="zh-CN" altLang="en-US" dirty="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itchFamily="49" charset="-122"/>
                <a:cs typeface="Times New Roman" pitchFamily="18" charset="0"/>
              </a:rPr>
              <a:t>指针域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。   </a:t>
            </a:r>
          </a:p>
        </p:txBody>
      </p:sp>
      <p:sp>
        <p:nvSpPr>
          <p:cNvPr id="5" name="椭圆 4"/>
          <p:cNvSpPr/>
          <p:nvPr/>
        </p:nvSpPr>
        <p:spPr>
          <a:xfrm>
            <a:off x="3861562" y="2275977"/>
            <a:ext cx="500066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861694" y="2275977"/>
            <a:ext cx="500066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5" idx="6"/>
            <a:endCxn id="6" idx="2"/>
          </p:cNvCxnSpPr>
          <p:nvPr/>
        </p:nvCxnSpPr>
        <p:spPr>
          <a:xfrm>
            <a:off x="4361628" y="2526010"/>
            <a:ext cx="500066" cy="1588"/>
          </a:xfrm>
          <a:prstGeom prst="straightConnector1">
            <a:avLst/>
          </a:prstGeom>
          <a:ln w="28575">
            <a:solidFill>
              <a:srgbClr val="F199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861826" y="2275977"/>
            <a:ext cx="500066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9" idx="2"/>
          </p:cNvCxnSpPr>
          <p:nvPr/>
        </p:nvCxnSpPr>
        <p:spPr>
          <a:xfrm>
            <a:off x="5361760" y="2526010"/>
            <a:ext cx="500066" cy="1588"/>
          </a:xfrm>
          <a:prstGeom prst="straightConnector1">
            <a:avLst/>
          </a:prstGeom>
          <a:ln w="28575">
            <a:solidFill>
              <a:srgbClr val="F199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861958" y="2275977"/>
            <a:ext cx="500066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11" idx="2"/>
          </p:cNvCxnSpPr>
          <p:nvPr/>
        </p:nvCxnSpPr>
        <p:spPr>
          <a:xfrm>
            <a:off x="6361892" y="2526010"/>
            <a:ext cx="500066" cy="1588"/>
          </a:xfrm>
          <a:prstGeom prst="straightConnector1">
            <a:avLst/>
          </a:prstGeom>
          <a:ln w="28575">
            <a:solidFill>
              <a:srgbClr val="F199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900190" y="2275977"/>
            <a:ext cx="500066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13" idx="2"/>
          </p:cNvCxnSpPr>
          <p:nvPr/>
        </p:nvCxnSpPr>
        <p:spPr>
          <a:xfrm>
            <a:off x="7400124" y="2526010"/>
            <a:ext cx="500066" cy="1588"/>
          </a:xfrm>
          <a:prstGeom prst="straightConnector1">
            <a:avLst/>
          </a:prstGeom>
          <a:ln w="28575">
            <a:solidFill>
              <a:srgbClr val="F199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2877" y="4523480"/>
            <a:ext cx="8721136" cy="1472391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每个物理结点增加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指向后继结点的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指针域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 spc="50" dirty="0">
                <a:ln w="11430"/>
                <a:solidFill>
                  <a:srgbClr val="CE3B37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</a:t>
            </a:r>
            <a:r>
              <a:rPr lang="zh-CN" altLang="en-US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ts val="32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每个物理结点增加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指向后继结点的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指针域和一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个指向前驱结点的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指针域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</a:t>
            </a:r>
            <a:r>
              <a:rPr lang="zh-CN" altLang="en-US" spc="50" dirty="0">
                <a:ln w="11430"/>
                <a:solidFill>
                  <a:srgbClr val="CE3B37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双链表</a:t>
            </a:r>
            <a:r>
              <a:rPr lang="zh-CN" altLang="en-US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96F36C9-EB03-4B0B-9D29-B51725A79F62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6B0EAD-5295-4481-B1B9-15A13E0DE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83240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</a:t>
            </a:r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链表</a:t>
            </a:r>
          </a:p>
        </p:txBody>
      </p:sp>
      <p:pic>
        <p:nvPicPr>
          <p:cNvPr id="20" name="图片 19" descr="乐高玩具&#10;&#10;低可信度描述已自动生成">
            <a:extLst>
              <a:ext uri="{FF2B5EF4-FFF2-40B4-BE49-F238E27FC236}">
                <a16:creationId xmlns:a16="http://schemas.microsoft.com/office/drawing/2014/main" id="{DDEF9609-3E6D-4EB2-A64A-02C86B5471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35493">
            <a:off x="9418246" y="2163444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86756" y="1388634"/>
            <a:ext cx="8218488" cy="3516879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80000" bIns="180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if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(p==NULL)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不存在第</a:t>
            </a:r>
            <a:r>
              <a:rPr lang="en-US" altLang="zh-CN" sz="2000" i="1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个数据结点，返回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return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false;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else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存在第</a:t>
            </a:r>
            <a:r>
              <a:rPr lang="en-US" altLang="zh-CN" sz="2000" i="1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个数据结点，返回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 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e=p-&gt;data;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return true;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195504" y="4956990"/>
            <a:ext cx="7800992" cy="1495509"/>
            <a:chOff x="395288" y="4062420"/>
            <a:chExt cx="7800992" cy="1495509"/>
          </a:xfrm>
        </p:grpSpPr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395288" y="4503741"/>
              <a:ext cx="15128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循环结束时</a:t>
              </a: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2338388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69875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2" name="Line 6"/>
            <p:cNvSpPr>
              <a:spLocks noChangeShapeType="1"/>
            </p:cNvSpPr>
            <p:nvPr/>
          </p:nvSpPr>
          <p:spPr bwMode="auto">
            <a:xfrm>
              <a:off x="1990725" y="4683128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1711325" y="4503741"/>
              <a:ext cx="268288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  <a:endParaRPr lang="en-US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454660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4906963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2878138" y="4681541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5614988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e</a:t>
              </a: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975350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5267325" y="4683128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Rectangle 14"/>
            <p:cNvSpPr>
              <a:spLocks noChangeArrowheads="1"/>
            </p:cNvSpPr>
            <p:nvPr/>
          </p:nvSpPr>
          <p:spPr bwMode="auto">
            <a:xfrm>
              <a:off x="7475555" y="45037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7835917" y="45037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7000892" y="468154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3946525" y="4679953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3536617" y="4275769"/>
              <a:ext cx="720725" cy="54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5681700" y="4062420"/>
              <a:ext cx="360363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6084888" y="4683128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6572264" y="4294340"/>
              <a:ext cx="720725" cy="54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9" name="Line 25"/>
            <p:cNvSpPr>
              <a:spLocks noChangeShapeType="1"/>
            </p:cNvSpPr>
            <p:nvPr/>
          </p:nvSpPr>
          <p:spPr bwMode="auto">
            <a:xfrm flipV="1">
              <a:off x="5724525" y="4864103"/>
              <a:ext cx="0" cy="288925"/>
            </a:xfrm>
            <a:prstGeom prst="line">
              <a:avLst/>
            </a:prstGeom>
            <a:noFill/>
            <a:ln w="19050">
              <a:solidFill>
                <a:srgbClr val="FFE985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5572132" y="5214950"/>
              <a:ext cx="360363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B5B833FF-96C3-47C5-8167-8D341524C094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4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B00C303-9021-45F4-BC71-23F5D96E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51" name="图片 50" descr="乐高玩具&#10;&#10;低可信度描述已自动生成">
            <a:extLst>
              <a:ext uri="{FF2B5EF4-FFF2-40B4-BE49-F238E27FC236}">
                <a16:creationId xmlns:a16="http://schemas.microsoft.com/office/drawing/2014/main" id="{CD0FE647-EC8D-4402-AA65-E3FDD31D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2">
            <a:extLst>
              <a:ext uri="{FF2B5EF4-FFF2-40B4-BE49-F238E27FC236}">
                <a16:creationId xmlns:a16="http://schemas.microsoft.com/office/drawing/2014/main" id="{F9FD5DFD-21EB-4EDF-A83E-5F853601F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844824"/>
            <a:ext cx="7978287" cy="362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）按元素值查找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LocateElem(L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en-US" altLang="zh-CN" sz="9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在单链表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中从头开始找第一个值域与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相等的结点，若存在这样的结点，则返回位置，否则返回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   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C2A9749-FC12-48EE-B04C-9CC45852E13F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3B4E95-2C39-4685-980A-37490F1F9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9" name="图片 8" descr="乐高玩具&#10;&#10;中度可信度描述已自动生成">
            <a:extLst>
              <a:ext uri="{FF2B5EF4-FFF2-40B4-BE49-F238E27FC236}">
                <a16:creationId xmlns:a16="http://schemas.microsoft.com/office/drawing/2014/main" id="{B566F97C-0F0A-42A8-B45E-BF8FBD506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0176" y="2963050"/>
            <a:ext cx="4392488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3" name="Text Box 53"/>
          <p:cNvSpPr txBox="1">
            <a:spLocks noChangeArrowheads="1"/>
          </p:cNvSpPr>
          <p:nvPr/>
        </p:nvSpPr>
        <p:spPr bwMode="auto">
          <a:xfrm>
            <a:off x="2086427" y="1509095"/>
            <a:ext cx="8978125" cy="4069741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/>
            <a:r>
              <a:rPr lang="en-US" altLang="zh-CN" sz="200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楷体" pitchFamily="49" charset="-122"/>
                <a:cs typeface="Consolas" pitchFamily="49" charset="0"/>
              </a:rPr>
              <a:t>LocateElem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(LinkNode *L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ElemType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int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=1;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*p=L-&gt;next;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指向开始结点，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置为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  </a:t>
            </a:r>
          </a:p>
          <a:p>
            <a:pPr algn="l"/>
            <a:endParaRPr lang="en-US" altLang="zh-CN" sz="20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while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(p!=NULL &amp;&amp; p-&gt;data!=e) 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{  p=p-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&gt;next;  		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</a:t>
            </a:r>
            <a:r>
              <a:rPr lang="en-US" altLang="zh-CN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值为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的结点，其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序号为</a:t>
            </a:r>
            <a:r>
              <a:rPr lang="en-US" altLang="zh-CN" sz="20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endParaRPr lang="en-US" altLang="zh-CN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++;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}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100691" y="5376840"/>
            <a:ext cx="7602939" cy="1392098"/>
            <a:chOff x="428596" y="4717038"/>
            <a:chExt cx="7602939" cy="1392098"/>
          </a:xfrm>
        </p:grpSpPr>
        <p:sp>
          <p:nvSpPr>
            <p:cNvPr id="46111" name="Text Box 31"/>
            <p:cNvSpPr txBox="1">
              <a:spLocks noChangeArrowheads="1"/>
            </p:cNvSpPr>
            <p:nvPr/>
          </p:nvSpPr>
          <p:spPr bwMode="auto">
            <a:xfrm>
              <a:off x="428596" y="5083191"/>
              <a:ext cx="15128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循环结束时</a:t>
              </a:r>
            </a:p>
          </p:txBody>
        </p:sp>
        <p:sp>
          <p:nvSpPr>
            <p:cNvPr id="46112" name="Rectangle 32"/>
            <p:cNvSpPr>
              <a:spLocks noChangeArrowheads="1"/>
            </p:cNvSpPr>
            <p:nvPr/>
          </p:nvSpPr>
          <p:spPr bwMode="auto">
            <a:xfrm>
              <a:off x="2371696" y="510539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3" name="Rectangle 33"/>
            <p:cNvSpPr>
              <a:spLocks noChangeArrowheads="1"/>
            </p:cNvSpPr>
            <p:nvPr/>
          </p:nvSpPr>
          <p:spPr bwMode="auto">
            <a:xfrm>
              <a:off x="2732058" y="5105397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>
              <a:off x="2024033" y="5284784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15" name="Text Box 35"/>
            <p:cNvSpPr txBox="1">
              <a:spLocks noChangeArrowheads="1"/>
            </p:cNvSpPr>
            <p:nvPr/>
          </p:nvSpPr>
          <p:spPr bwMode="auto">
            <a:xfrm>
              <a:off x="1744633" y="5105397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46116" name="Rectangle 36"/>
            <p:cNvSpPr>
              <a:spLocks noChangeArrowheads="1"/>
            </p:cNvSpPr>
            <p:nvPr/>
          </p:nvSpPr>
          <p:spPr bwMode="auto">
            <a:xfrm>
              <a:off x="4415163" y="5105397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7" name="Rectangle 37"/>
            <p:cNvSpPr>
              <a:spLocks noChangeArrowheads="1"/>
            </p:cNvSpPr>
            <p:nvPr/>
          </p:nvSpPr>
          <p:spPr bwMode="auto">
            <a:xfrm>
              <a:off x="4775526" y="510539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8" name="Freeform 38"/>
            <p:cNvSpPr>
              <a:spLocks/>
            </p:cNvSpPr>
            <p:nvPr/>
          </p:nvSpPr>
          <p:spPr bwMode="auto">
            <a:xfrm>
              <a:off x="2911446" y="5283197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19" name="Rectangle 39"/>
            <p:cNvSpPr>
              <a:spLocks noChangeArrowheads="1"/>
            </p:cNvSpPr>
            <p:nvPr/>
          </p:nvSpPr>
          <p:spPr bwMode="auto">
            <a:xfrm>
              <a:off x="5483551" y="510539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e</a:t>
              </a:r>
            </a:p>
          </p:txBody>
        </p:sp>
        <p:sp>
          <p:nvSpPr>
            <p:cNvPr id="46120" name="Rectangle 40"/>
            <p:cNvSpPr>
              <a:spLocks noChangeArrowheads="1"/>
            </p:cNvSpPr>
            <p:nvPr/>
          </p:nvSpPr>
          <p:spPr bwMode="auto">
            <a:xfrm>
              <a:off x="5843913" y="5105397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1" name="Line 41"/>
            <p:cNvSpPr>
              <a:spLocks noChangeShapeType="1"/>
            </p:cNvSpPr>
            <p:nvPr/>
          </p:nvSpPr>
          <p:spPr bwMode="auto">
            <a:xfrm>
              <a:off x="5008291" y="5284784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2" name="Rectangle 42"/>
            <p:cNvSpPr>
              <a:spLocks noChangeArrowheads="1"/>
            </p:cNvSpPr>
            <p:nvPr/>
          </p:nvSpPr>
          <p:spPr bwMode="auto">
            <a:xfrm>
              <a:off x="7310810" y="510539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3" name="Rectangle 43"/>
            <p:cNvSpPr>
              <a:spLocks noChangeArrowheads="1"/>
            </p:cNvSpPr>
            <p:nvPr/>
          </p:nvSpPr>
          <p:spPr bwMode="auto">
            <a:xfrm>
              <a:off x="7671172" y="5105397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6124" name="Freeform 44"/>
            <p:cNvSpPr>
              <a:spLocks/>
            </p:cNvSpPr>
            <p:nvPr/>
          </p:nvSpPr>
          <p:spPr bwMode="auto">
            <a:xfrm>
              <a:off x="6836147" y="5283197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5" name="Freeform 45"/>
            <p:cNvSpPr>
              <a:spLocks/>
            </p:cNvSpPr>
            <p:nvPr/>
          </p:nvSpPr>
          <p:spPr bwMode="auto">
            <a:xfrm>
              <a:off x="3857620" y="5281609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6" name="Text Box 46"/>
            <p:cNvSpPr txBox="1">
              <a:spLocks noChangeArrowheads="1"/>
            </p:cNvSpPr>
            <p:nvPr/>
          </p:nvSpPr>
          <p:spPr bwMode="auto">
            <a:xfrm>
              <a:off x="3501848" y="4975850"/>
              <a:ext cx="395312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6128" name="Text Box 48"/>
            <p:cNvSpPr txBox="1">
              <a:spLocks noChangeArrowheads="1"/>
            </p:cNvSpPr>
            <p:nvPr/>
          </p:nvSpPr>
          <p:spPr bwMode="auto">
            <a:xfrm>
              <a:off x="5572132" y="4717038"/>
              <a:ext cx="277486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9" name="Freeform 49"/>
            <p:cNvSpPr>
              <a:spLocks/>
            </p:cNvSpPr>
            <p:nvPr/>
          </p:nvSpPr>
          <p:spPr bwMode="auto">
            <a:xfrm>
              <a:off x="5953451" y="5284784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30" name="Text Box 50"/>
            <p:cNvSpPr txBox="1">
              <a:spLocks noChangeArrowheads="1"/>
            </p:cNvSpPr>
            <p:nvPr/>
          </p:nvSpPr>
          <p:spPr bwMode="auto">
            <a:xfrm>
              <a:off x="6478957" y="4962522"/>
              <a:ext cx="335010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V="1">
              <a:off x="5593088" y="5508646"/>
              <a:ext cx="0" cy="28892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5440695" y="5791228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2351708" y="3503940"/>
            <a:ext cx="7539120" cy="130924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199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5805940" y="4999546"/>
            <a:ext cx="512910" cy="46166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1E2F8CDB-987D-4696-8597-9F963200D99D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CF5F77-3BAE-4EBA-BA90-12353D39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11D42F78-FF42-4419-B010-0122219BBD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3" name="Text Box 53"/>
          <p:cNvSpPr txBox="1">
            <a:spLocks noChangeArrowheads="1"/>
          </p:cNvSpPr>
          <p:nvPr/>
        </p:nvSpPr>
        <p:spPr bwMode="auto">
          <a:xfrm>
            <a:off x="2100262" y="1438304"/>
            <a:ext cx="7991475" cy="2669710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216000" rIns="144000" bIns="25200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if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(p==NULL)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不存在元素值为</a:t>
            </a:r>
            <a:r>
              <a:rPr lang="en-US" altLang="zh-CN" sz="1800" i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的结点，返回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return 0;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else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存在元素值为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的结点，返回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其逻辑序号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return i;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1749" y="5881586"/>
            <a:ext cx="7556787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算法的时间复杂度为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 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不具有随机存取特性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584687" y="4191278"/>
            <a:ext cx="6410362" cy="1004930"/>
            <a:chOff x="857224" y="2957452"/>
            <a:chExt cx="6410362" cy="1004930"/>
          </a:xfrm>
        </p:grpSpPr>
        <p:sp>
          <p:nvSpPr>
            <p:cNvPr id="46112" name="Rectangle 32"/>
            <p:cNvSpPr>
              <a:spLocks noChangeArrowheads="1"/>
            </p:cNvSpPr>
            <p:nvPr/>
          </p:nvSpPr>
          <p:spPr bwMode="auto">
            <a:xfrm>
              <a:off x="1484287" y="360202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3" name="Rectangle 33"/>
            <p:cNvSpPr>
              <a:spLocks noChangeArrowheads="1"/>
            </p:cNvSpPr>
            <p:nvPr/>
          </p:nvSpPr>
          <p:spPr bwMode="auto">
            <a:xfrm>
              <a:off x="1844649" y="360202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>
              <a:off x="1136624" y="3781407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15" name="Text Box 35"/>
            <p:cNvSpPr txBox="1">
              <a:spLocks noChangeArrowheads="1"/>
            </p:cNvSpPr>
            <p:nvPr/>
          </p:nvSpPr>
          <p:spPr bwMode="auto">
            <a:xfrm>
              <a:off x="857224" y="3602020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46116" name="Rectangle 36"/>
            <p:cNvSpPr>
              <a:spLocks noChangeArrowheads="1"/>
            </p:cNvSpPr>
            <p:nvPr/>
          </p:nvSpPr>
          <p:spPr bwMode="auto">
            <a:xfrm>
              <a:off x="3692499" y="360202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7" name="Rectangle 37"/>
            <p:cNvSpPr>
              <a:spLocks noChangeArrowheads="1"/>
            </p:cNvSpPr>
            <p:nvPr/>
          </p:nvSpPr>
          <p:spPr bwMode="auto">
            <a:xfrm>
              <a:off x="4052862" y="360202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18" name="Freeform 38"/>
            <p:cNvSpPr>
              <a:spLocks/>
            </p:cNvSpPr>
            <p:nvPr/>
          </p:nvSpPr>
          <p:spPr bwMode="auto">
            <a:xfrm>
              <a:off x="2024037" y="3779820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19" name="Rectangle 39"/>
            <p:cNvSpPr>
              <a:spLocks noChangeArrowheads="1"/>
            </p:cNvSpPr>
            <p:nvPr/>
          </p:nvSpPr>
          <p:spPr bwMode="auto">
            <a:xfrm>
              <a:off x="4760887" y="360202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e</a:t>
              </a:r>
            </a:p>
          </p:txBody>
        </p:sp>
        <p:sp>
          <p:nvSpPr>
            <p:cNvPr id="46120" name="Rectangle 40"/>
            <p:cNvSpPr>
              <a:spLocks noChangeArrowheads="1"/>
            </p:cNvSpPr>
            <p:nvPr/>
          </p:nvSpPr>
          <p:spPr bwMode="auto">
            <a:xfrm>
              <a:off x="5121249" y="360202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1" name="Line 41"/>
            <p:cNvSpPr>
              <a:spLocks noChangeShapeType="1"/>
            </p:cNvSpPr>
            <p:nvPr/>
          </p:nvSpPr>
          <p:spPr bwMode="auto">
            <a:xfrm>
              <a:off x="4275615" y="3781407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2" name="Rectangle 42"/>
            <p:cNvSpPr>
              <a:spLocks noChangeArrowheads="1"/>
            </p:cNvSpPr>
            <p:nvPr/>
          </p:nvSpPr>
          <p:spPr bwMode="auto">
            <a:xfrm>
              <a:off x="6546861" y="360202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3" name="Rectangle 43"/>
            <p:cNvSpPr>
              <a:spLocks noChangeArrowheads="1"/>
            </p:cNvSpPr>
            <p:nvPr/>
          </p:nvSpPr>
          <p:spPr bwMode="auto">
            <a:xfrm>
              <a:off x="6907223" y="360202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6124" name="Freeform 44"/>
            <p:cNvSpPr>
              <a:spLocks/>
            </p:cNvSpPr>
            <p:nvPr/>
          </p:nvSpPr>
          <p:spPr bwMode="auto">
            <a:xfrm>
              <a:off x="6072198" y="3779820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5" name="Freeform 45"/>
            <p:cNvSpPr>
              <a:spLocks/>
            </p:cNvSpPr>
            <p:nvPr/>
          </p:nvSpPr>
          <p:spPr bwMode="auto">
            <a:xfrm>
              <a:off x="3092424" y="377823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6" name="Text Box 46"/>
            <p:cNvSpPr txBox="1">
              <a:spLocks noChangeArrowheads="1"/>
            </p:cNvSpPr>
            <p:nvPr/>
          </p:nvSpPr>
          <p:spPr bwMode="auto">
            <a:xfrm>
              <a:off x="2659037" y="3438507"/>
              <a:ext cx="720725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6127" name="Line 47"/>
            <p:cNvSpPr>
              <a:spLocks noChangeShapeType="1"/>
            </p:cNvSpPr>
            <p:nvPr/>
          </p:nvSpPr>
          <p:spPr bwMode="auto">
            <a:xfrm>
              <a:off x="4929190" y="3240070"/>
              <a:ext cx="0" cy="35877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28" name="Text Box 48"/>
            <p:cNvSpPr txBox="1">
              <a:spLocks noChangeArrowheads="1"/>
            </p:cNvSpPr>
            <p:nvPr/>
          </p:nvSpPr>
          <p:spPr bwMode="auto">
            <a:xfrm>
              <a:off x="5068893" y="3143248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129" name="Freeform 49"/>
            <p:cNvSpPr>
              <a:spLocks/>
            </p:cNvSpPr>
            <p:nvPr/>
          </p:nvSpPr>
          <p:spPr bwMode="auto">
            <a:xfrm>
              <a:off x="5230787" y="3781407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30" name="Text Box 50"/>
            <p:cNvSpPr txBox="1">
              <a:spLocks noChangeArrowheads="1"/>
            </p:cNvSpPr>
            <p:nvPr/>
          </p:nvSpPr>
          <p:spPr bwMode="auto">
            <a:xfrm>
              <a:off x="5732435" y="3446445"/>
              <a:ext cx="411201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4876" y="2957452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endParaRPr lang="zh-CN" altLang="en-US" sz="2000" b="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Box 3">
            <a:extLst>
              <a:ext uri="{FF2B5EF4-FFF2-40B4-BE49-F238E27FC236}">
                <a16:creationId xmlns:a16="http://schemas.microsoft.com/office/drawing/2014/main" id="{05F5A514-08A5-428B-969B-F5CEB3FA848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3F2023-817C-438C-9D16-60EAB5170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F089AC3C-D130-462E-995C-60579D8D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2">
            <a:extLst>
              <a:ext uri="{FF2B5EF4-FFF2-40B4-BE49-F238E27FC236}">
                <a16:creationId xmlns:a16="http://schemas.microsoft.com/office/drawing/2014/main" id="{F9FD5DFD-21EB-4EDF-A83E-5F853601F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614080"/>
            <a:ext cx="7978287" cy="362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）插入数据元素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ListInsert(&amp;L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en-US" altLang="zh-CN" sz="9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先在单链表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中找到第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i-1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个结点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，若存在这样的结点，将值为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的结点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插入到其后。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B1A04E-5AB1-4805-A31A-D6E86417E27C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5A1F92C-1529-4623-A988-BDAA5DD4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9" name="图片 8" descr="乐高玩具&#10;&#10;中度可信度描述已自动生成">
            <a:extLst>
              <a:ext uri="{FF2B5EF4-FFF2-40B4-BE49-F238E27FC236}">
                <a16:creationId xmlns:a16="http://schemas.microsoft.com/office/drawing/2014/main" id="{3003E181-BA45-455B-8411-2F63A85A8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0176" y="2963050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258999" y="1426344"/>
            <a:ext cx="7674001" cy="3600000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80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bool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ListInsert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*&amp;L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ElemType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e)</a:t>
            </a:r>
          </a:p>
          <a:p>
            <a:pPr algn="l">
              <a:lnSpc>
                <a:spcPct val="11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int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j=0;</a:t>
            </a:r>
          </a:p>
          <a:p>
            <a:pPr algn="l">
              <a:lnSpc>
                <a:spcPct val="11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*p=L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s;          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指向头结点，</a:t>
            </a:r>
            <a:r>
              <a:rPr lang="en-US" altLang="zh-CN" sz="1800" i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置为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  <a:p>
            <a:pPr algn="l">
              <a:lnSpc>
                <a:spcPct val="110000"/>
              </a:lnSpc>
            </a:pP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(j&lt;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-1 &amp;&amp; p!=NULL)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j++;</a:t>
            </a:r>
          </a:p>
          <a:p>
            <a:pPr algn="l">
              <a:lnSpc>
                <a:spcPct val="11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p=p-&gt;next;</a:t>
            </a:r>
          </a:p>
          <a:p>
            <a:pPr algn="l">
              <a:lnSpc>
                <a:spcPct val="11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110000"/>
              </a:lnSpc>
            </a:pP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300288" y="2876535"/>
            <a:ext cx="7061205" cy="3922314"/>
            <a:chOff x="749322" y="2529716"/>
            <a:chExt cx="7061205" cy="3922314"/>
          </a:xfrm>
        </p:grpSpPr>
        <p:sp>
          <p:nvSpPr>
            <p:cNvPr id="4" name="TextBox 3"/>
            <p:cNvSpPr txBox="1"/>
            <p:nvPr/>
          </p:nvSpPr>
          <p:spPr>
            <a:xfrm>
              <a:off x="4565924" y="4813682"/>
              <a:ext cx="2571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查找第</a:t>
              </a:r>
              <a:r>
                <a:rPr lang="en-US" altLang="zh-CN" sz="2000" i="1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个结点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1376385" y="546578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1736747" y="546578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" name="Line 34"/>
            <p:cNvSpPr>
              <a:spLocks noChangeShapeType="1"/>
            </p:cNvSpPr>
            <p:nvPr/>
          </p:nvSpPr>
          <p:spPr bwMode="auto">
            <a:xfrm>
              <a:off x="1028722" y="5645167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35"/>
            <p:cNvSpPr txBox="1">
              <a:spLocks noChangeArrowheads="1"/>
            </p:cNvSpPr>
            <p:nvPr/>
          </p:nvSpPr>
          <p:spPr bwMode="auto">
            <a:xfrm>
              <a:off x="749322" y="5465780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10" name="Rectangle 36"/>
            <p:cNvSpPr>
              <a:spLocks noChangeArrowheads="1"/>
            </p:cNvSpPr>
            <p:nvPr/>
          </p:nvSpPr>
          <p:spPr bwMode="auto">
            <a:xfrm>
              <a:off x="3457563" y="546578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37"/>
            <p:cNvSpPr>
              <a:spLocks noChangeArrowheads="1"/>
            </p:cNvSpPr>
            <p:nvPr/>
          </p:nvSpPr>
          <p:spPr bwMode="auto">
            <a:xfrm>
              <a:off x="3817926" y="546578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Freeform 38"/>
            <p:cNvSpPr>
              <a:spLocks/>
            </p:cNvSpPr>
            <p:nvPr/>
          </p:nvSpPr>
          <p:spPr bwMode="auto">
            <a:xfrm>
              <a:off x="1916135" y="5643580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9"/>
            <p:cNvSpPr>
              <a:spLocks noChangeArrowheads="1"/>
            </p:cNvSpPr>
            <p:nvPr/>
          </p:nvSpPr>
          <p:spPr bwMode="auto">
            <a:xfrm>
              <a:off x="4525951" y="546578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4" name="Rectangle 40"/>
            <p:cNvSpPr>
              <a:spLocks noChangeArrowheads="1"/>
            </p:cNvSpPr>
            <p:nvPr/>
          </p:nvSpPr>
          <p:spPr bwMode="auto">
            <a:xfrm>
              <a:off x="4886313" y="546578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Line 41"/>
            <p:cNvSpPr>
              <a:spLocks noChangeShapeType="1"/>
            </p:cNvSpPr>
            <p:nvPr/>
          </p:nvSpPr>
          <p:spPr bwMode="auto">
            <a:xfrm>
              <a:off x="4024276" y="5645167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 42"/>
            <p:cNvSpPr>
              <a:spLocks noChangeArrowheads="1"/>
            </p:cNvSpPr>
            <p:nvPr/>
          </p:nvSpPr>
          <p:spPr bwMode="auto">
            <a:xfrm>
              <a:off x="6491265" y="5465780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7" name="Rectangle 43"/>
            <p:cNvSpPr>
              <a:spLocks noChangeArrowheads="1"/>
            </p:cNvSpPr>
            <p:nvPr/>
          </p:nvSpPr>
          <p:spPr bwMode="auto">
            <a:xfrm>
              <a:off x="6851627" y="5465780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8" name="Freeform 44"/>
            <p:cNvSpPr>
              <a:spLocks/>
            </p:cNvSpPr>
            <p:nvPr/>
          </p:nvSpPr>
          <p:spPr bwMode="auto">
            <a:xfrm>
              <a:off x="6016602" y="5643580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2857488" y="564199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 Box 46"/>
            <p:cNvSpPr txBox="1">
              <a:spLocks noChangeArrowheads="1"/>
            </p:cNvSpPr>
            <p:nvPr/>
          </p:nvSpPr>
          <p:spPr bwMode="auto">
            <a:xfrm>
              <a:off x="2481136" y="5338300"/>
              <a:ext cx="415891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2" name="Text Box 48"/>
            <p:cNvSpPr txBox="1">
              <a:spLocks noChangeArrowheads="1"/>
            </p:cNvSpPr>
            <p:nvPr/>
          </p:nvSpPr>
          <p:spPr bwMode="auto">
            <a:xfrm>
              <a:off x="3444834" y="5062552"/>
              <a:ext cx="584194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4995851" y="5645167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 Box 50"/>
            <p:cNvSpPr txBox="1">
              <a:spLocks noChangeArrowheads="1"/>
            </p:cNvSpPr>
            <p:nvPr/>
          </p:nvSpPr>
          <p:spPr bwMode="auto">
            <a:xfrm>
              <a:off x="5587974" y="5335422"/>
              <a:ext cx="428628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3597227" y="5851540"/>
              <a:ext cx="0" cy="28892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444834" y="6134122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09603" y="2529716"/>
              <a:ext cx="7000924" cy="16789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 flipH="1">
              <a:off x="4189265" y="4724156"/>
              <a:ext cx="322274" cy="546104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9006215C-A254-404D-9806-F96035378A57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74676EB-1FDE-4863-A942-520932EF2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D93294D0-9ECC-49BE-8154-7E6989B482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919287" y="1327187"/>
            <a:ext cx="8353425" cy="3621119"/>
          </a:xfrm>
          <a:prstGeom prst="rect">
            <a:avLst/>
          </a:prstGeom>
          <a:solidFill>
            <a:schemeClr val="bg1"/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ct val="7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if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(p==NULL)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未找到第</a:t>
            </a:r>
            <a:r>
              <a:rPr lang="en-US" altLang="zh-CN" sz="1800" i="1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个结点，返回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</a:p>
          <a:p>
            <a:pPr algn="l">
              <a:lnSpc>
                <a:spcPct val="7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 return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false;</a:t>
            </a:r>
          </a:p>
          <a:p>
            <a:pPr algn="l">
              <a:lnSpc>
                <a:spcPct val="7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else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找到第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，插入并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</a:p>
          <a:p>
            <a:pPr algn="l">
              <a:lnSpc>
                <a:spcPct val="7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7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s=(LinkNode *)malloc(sizeof(LinkNode));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7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s-&gt;data=e;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创建新结点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，其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域置为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</a:p>
          <a:p>
            <a:pPr algn="l">
              <a:lnSpc>
                <a:spcPct val="7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s-&gt;next=p-&gt;next;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插入到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之后</a:t>
            </a:r>
          </a:p>
          <a:p>
            <a:pPr algn="l">
              <a:lnSpc>
                <a:spcPct val="7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p-&gt;next=s;</a:t>
            </a:r>
          </a:p>
          <a:p>
            <a:pPr algn="l">
              <a:lnSpc>
                <a:spcPct val="7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return true;</a:t>
            </a:r>
          </a:p>
          <a:p>
            <a:pPr algn="l">
              <a:lnSpc>
                <a:spcPct val="7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7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486793" y="2636912"/>
            <a:ext cx="7174540" cy="4221088"/>
            <a:chOff x="758219" y="2070704"/>
            <a:chExt cx="7174540" cy="4221088"/>
          </a:xfrm>
        </p:grpSpPr>
        <p:sp>
          <p:nvSpPr>
            <p:cNvPr id="3" name="TextBox 2"/>
            <p:cNvSpPr txBox="1"/>
            <p:nvPr/>
          </p:nvSpPr>
          <p:spPr>
            <a:xfrm>
              <a:off x="4286248" y="4950464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插入</a:t>
              </a:r>
            </a:p>
          </p:txBody>
        </p:sp>
        <p:sp>
          <p:nvSpPr>
            <p:cNvPr id="4" name="Rectangle 32"/>
            <p:cNvSpPr>
              <a:spLocks noChangeArrowheads="1"/>
            </p:cNvSpPr>
            <p:nvPr/>
          </p:nvSpPr>
          <p:spPr bwMode="auto">
            <a:xfrm>
              <a:off x="1385282" y="5518945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1745644" y="551894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" name="Line 34"/>
            <p:cNvSpPr>
              <a:spLocks noChangeShapeType="1"/>
            </p:cNvSpPr>
            <p:nvPr/>
          </p:nvSpPr>
          <p:spPr bwMode="auto">
            <a:xfrm>
              <a:off x="1037619" y="5698332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758219" y="5518945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/>
          </p:nvSpPr>
          <p:spPr bwMode="auto">
            <a:xfrm>
              <a:off x="3263871" y="548704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Rectangle 37"/>
            <p:cNvSpPr>
              <a:spLocks noChangeArrowheads="1"/>
            </p:cNvSpPr>
            <p:nvPr/>
          </p:nvSpPr>
          <p:spPr bwMode="auto">
            <a:xfrm>
              <a:off x="3624234" y="548704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Freeform 38"/>
            <p:cNvSpPr>
              <a:spLocks/>
            </p:cNvSpPr>
            <p:nvPr/>
          </p:nvSpPr>
          <p:spPr bwMode="auto">
            <a:xfrm>
              <a:off x="1925032" y="5696745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39"/>
            <p:cNvSpPr>
              <a:spLocks noChangeArrowheads="1"/>
            </p:cNvSpPr>
            <p:nvPr/>
          </p:nvSpPr>
          <p:spPr bwMode="auto">
            <a:xfrm>
              <a:off x="4332259" y="548704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Rectangle 40"/>
            <p:cNvSpPr>
              <a:spLocks noChangeArrowheads="1"/>
            </p:cNvSpPr>
            <p:nvPr/>
          </p:nvSpPr>
          <p:spPr bwMode="auto">
            <a:xfrm>
              <a:off x="4692621" y="548704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Line 41"/>
            <p:cNvSpPr>
              <a:spLocks noChangeShapeType="1"/>
            </p:cNvSpPr>
            <p:nvPr/>
          </p:nvSpPr>
          <p:spPr bwMode="auto">
            <a:xfrm>
              <a:off x="3844920" y="5666433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42"/>
            <p:cNvSpPr>
              <a:spLocks noChangeArrowheads="1"/>
            </p:cNvSpPr>
            <p:nvPr/>
          </p:nvSpPr>
          <p:spPr bwMode="auto">
            <a:xfrm>
              <a:off x="6046795" y="548704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>
              <a:off x="6407157" y="548704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5572132" y="5664846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Freeform 45"/>
            <p:cNvSpPr>
              <a:spLocks/>
            </p:cNvSpPr>
            <p:nvPr/>
          </p:nvSpPr>
          <p:spPr bwMode="auto">
            <a:xfrm>
              <a:off x="2807483" y="5663258"/>
              <a:ext cx="46800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 Box 46"/>
            <p:cNvSpPr txBox="1">
              <a:spLocks noChangeArrowheads="1"/>
            </p:cNvSpPr>
            <p:nvPr/>
          </p:nvSpPr>
          <p:spPr bwMode="auto">
            <a:xfrm>
              <a:off x="2458433" y="5370016"/>
              <a:ext cx="399056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0" name="Text Box 48"/>
            <p:cNvSpPr txBox="1">
              <a:spLocks noChangeArrowheads="1"/>
            </p:cNvSpPr>
            <p:nvPr/>
          </p:nvSpPr>
          <p:spPr bwMode="auto">
            <a:xfrm>
              <a:off x="3286116" y="5028274"/>
              <a:ext cx="584194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21" name="Freeform 49"/>
            <p:cNvSpPr>
              <a:spLocks/>
            </p:cNvSpPr>
            <p:nvPr/>
          </p:nvSpPr>
          <p:spPr bwMode="auto">
            <a:xfrm>
              <a:off x="4802159" y="5666433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 Box 50"/>
            <p:cNvSpPr txBox="1">
              <a:spLocks noChangeArrowheads="1"/>
            </p:cNvSpPr>
            <p:nvPr/>
          </p:nvSpPr>
          <p:spPr bwMode="auto">
            <a:xfrm>
              <a:off x="5214942" y="5356871"/>
              <a:ext cx="301663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V="1">
              <a:off x="3403535" y="5872806"/>
              <a:ext cx="0" cy="288925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 type="stealth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3403535" y="5973884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5" name="Rectangle 39"/>
            <p:cNvSpPr>
              <a:spLocks noChangeArrowheads="1"/>
            </p:cNvSpPr>
            <p:nvPr/>
          </p:nvSpPr>
          <p:spPr bwMode="auto">
            <a:xfrm>
              <a:off x="4708531" y="4450398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Rectangle 40"/>
            <p:cNvSpPr>
              <a:spLocks noChangeArrowheads="1"/>
            </p:cNvSpPr>
            <p:nvPr/>
          </p:nvSpPr>
          <p:spPr bwMode="auto">
            <a:xfrm>
              <a:off x="5068893" y="445039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4143372" y="4604909"/>
              <a:ext cx="542928" cy="988497"/>
            </a:xfrm>
            <a:custGeom>
              <a:avLst/>
              <a:gdLst>
                <a:gd name="connsiteX0" fmla="*/ 546100 w 546100"/>
                <a:gd name="connsiteY0" fmla="*/ 4233 h 715433"/>
                <a:gd name="connsiteX1" fmla="*/ 254000 w 546100"/>
                <a:gd name="connsiteY1" fmla="*/ 118533 h 715433"/>
                <a:gd name="connsiteX2" fmla="*/ 0 w 546100"/>
                <a:gd name="connsiteY2" fmla="*/ 715433 h 71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100" h="715433">
                  <a:moveTo>
                    <a:pt x="546100" y="4233"/>
                  </a:moveTo>
                  <a:cubicBezTo>
                    <a:pt x="445558" y="2116"/>
                    <a:pt x="345017" y="0"/>
                    <a:pt x="254000" y="118533"/>
                  </a:cubicBezTo>
                  <a:cubicBezTo>
                    <a:pt x="162983" y="237066"/>
                    <a:pt x="81491" y="476249"/>
                    <a:pt x="0" y="715433"/>
                  </a:cubicBezTo>
                </a:path>
              </a:pathLst>
            </a:cu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357686" y="4228142"/>
              <a:ext cx="355600" cy="215900"/>
            </a:xfrm>
            <a:custGeom>
              <a:avLst/>
              <a:gdLst>
                <a:gd name="connsiteX0" fmla="*/ 0 w 355600"/>
                <a:gd name="connsiteY0" fmla="*/ 0 h 215900"/>
                <a:gd name="connsiteX1" fmla="*/ 228600 w 355600"/>
                <a:gd name="connsiteY1" fmla="*/ 114300 h 215900"/>
                <a:gd name="connsiteX2" fmla="*/ 355600 w 355600"/>
                <a:gd name="connsiteY2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600" h="215900">
                  <a:moveTo>
                    <a:pt x="0" y="0"/>
                  </a:moveTo>
                  <a:cubicBezTo>
                    <a:pt x="84666" y="39158"/>
                    <a:pt x="169333" y="78317"/>
                    <a:pt x="228600" y="114300"/>
                  </a:cubicBezTo>
                  <a:cubicBezTo>
                    <a:pt x="287867" y="150283"/>
                    <a:pt x="321733" y="183091"/>
                    <a:pt x="355600" y="215900"/>
                  </a:cubicBezTo>
                </a:path>
              </a:pathLst>
            </a:custGeom>
            <a:ln w="1905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4071934" y="4021770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31835" y="2070704"/>
              <a:ext cx="7000924" cy="201081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下箭头 31"/>
            <p:cNvSpPr/>
            <p:nvPr/>
          </p:nvSpPr>
          <p:spPr>
            <a:xfrm>
              <a:off x="3150410" y="4313819"/>
              <a:ext cx="400052" cy="550660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16681D9F-D942-41B5-AFBD-DD45008A771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64F9AE-9DF0-4BA7-951B-517EAEB13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7" name="图片 36" descr="乐高玩具&#10;&#10;低可信度描述已自动生成">
            <a:extLst>
              <a:ext uri="{FF2B5EF4-FFF2-40B4-BE49-F238E27FC236}">
                <a16:creationId xmlns:a16="http://schemas.microsoft.com/office/drawing/2014/main" id="{B063F91B-9EA7-496B-A2C6-A485C122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2">
            <a:extLst>
              <a:ext uri="{FF2B5EF4-FFF2-40B4-BE49-F238E27FC236}">
                <a16:creationId xmlns:a16="http://schemas.microsoft.com/office/drawing/2014/main" id="{F9FD5DFD-21EB-4EDF-A83E-5F853601F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598894"/>
            <a:ext cx="7978287" cy="272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）删除数据元素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ListDelete(&amp;L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&amp;e)</a:t>
            </a: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endParaRPr lang="en-US" altLang="zh-CN" sz="9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先在单链表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中找到第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i-1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个结点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，若存在这样的结点，且也存在后继结点，则删除该后继结点。 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29B7F49-52D1-430C-A014-2B9C342566B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C54E11-6635-4886-BA25-5785E80CD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9" name="图片 8" descr="乐高玩具&#10;&#10;中度可信度描述已自动生成">
            <a:extLst>
              <a:ext uri="{FF2B5EF4-FFF2-40B4-BE49-F238E27FC236}">
                <a16:creationId xmlns:a16="http://schemas.microsoft.com/office/drawing/2014/main" id="{E47FBA11-32B6-4640-BB48-727895A24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0176" y="2963050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127227" y="1460063"/>
            <a:ext cx="7848600" cy="3324473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4000" tIns="108000" rIns="144000" bIns="108000">
            <a:spAutoFit/>
          </a:bodyPr>
          <a:lstStyle/>
          <a:p>
            <a:pPr algn="l"/>
            <a:r>
              <a:rPr lang="en-US" altLang="zh-CN" sz="180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bool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>
                <a:solidFill>
                  <a:srgbClr val="CE3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仿宋" pitchFamily="49" charset="-122"/>
                <a:cs typeface="Consolas" pitchFamily="49" charset="0"/>
              </a:rPr>
              <a:t>ListDelete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*&amp;L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ElemType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&amp;e)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int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j=0;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*p=L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q;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指向头结点，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置为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  <a:p>
            <a:pPr algn="l"/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(j&lt;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-1 &amp;&amp; p!=NULL)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j++;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p=p-&gt;next;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300287" y="2772364"/>
            <a:ext cx="7108826" cy="3690578"/>
            <a:chOff x="749322" y="2690014"/>
            <a:chExt cx="7108826" cy="3690578"/>
          </a:xfrm>
        </p:grpSpPr>
        <p:sp>
          <p:nvSpPr>
            <p:cNvPr id="6" name="TextBox 5"/>
            <p:cNvSpPr txBox="1"/>
            <p:nvPr/>
          </p:nvSpPr>
          <p:spPr>
            <a:xfrm>
              <a:off x="4500562" y="4618840"/>
              <a:ext cx="2571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查找第</a:t>
              </a:r>
              <a:r>
                <a:rPr lang="en-US" altLang="zh-CN" sz="2000" i="1" err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2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en-US" sz="2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个结点</a:t>
              </a:r>
              <a:endParaRPr lang="zh-CN" altLang="en-US" sz="20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7" name="Rectangle 32"/>
            <p:cNvSpPr>
              <a:spLocks noChangeArrowheads="1"/>
            </p:cNvSpPr>
            <p:nvPr/>
          </p:nvSpPr>
          <p:spPr bwMode="auto">
            <a:xfrm>
              <a:off x="1418917" y="539434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" name="Rectangle 33"/>
            <p:cNvSpPr>
              <a:spLocks noChangeArrowheads="1"/>
            </p:cNvSpPr>
            <p:nvPr/>
          </p:nvSpPr>
          <p:spPr bwMode="auto">
            <a:xfrm>
              <a:off x="1779279" y="539434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Line 34"/>
            <p:cNvSpPr>
              <a:spLocks noChangeShapeType="1"/>
            </p:cNvSpPr>
            <p:nvPr/>
          </p:nvSpPr>
          <p:spPr bwMode="auto">
            <a:xfrm>
              <a:off x="1071254" y="5573729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 Box 35"/>
            <p:cNvSpPr txBox="1">
              <a:spLocks noChangeArrowheads="1"/>
            </p:cNvSpPr>
            <p:nvPr/>
          </p:nvSpPr>
          <p:spPr bwMode="auto">
            <a:xfrm>
              <a:off x="749322" y="5394342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11" name="Rectangle 36"/>
            <p:cNvSpPr>
              <a:spLocks noChangeArrowheads="1"/>
            </p:cNvSpPr>
            <p:nvPr/>
          </p:nvSpPr>
          <p:spPr bwMode="auto">
            <a:xfrm>
              <a:off x="3584597" y="539434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Rectangle 37"/>
            <p:cNvSpPr>
              <a:spLocks noChangeArrowheads="1"/>
            </p:cNvSpPr>
            <p:nvPr/>
          </p:nvSpPr>
          <p:spPr bwMode="auto">
            <a:xfrm>
              <a:off x="3944960" y="539434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Freeform 38"/>
            <p:cNvSpPr>
              <a:spLocks/>
            </p:cNvSpPr>
            <p:nvPr/>
          </p:nvSpPr>
          <p:spPr bwMode="auto">
            <a:xfrm>
              <a:off x="1958667" y="557214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39"/>
            <p:cNvSpPr>
              <a:spLocks noChangeArrowheads="1"/>
            </p:cNvSpPr>
            <p:nvPr/>
          </p:nvSpPr>
          <p:spPr bwMode="auto">
            <a:xfrm>
              <a:off x="4652985" y="539434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Rectangle 40"/>
            <p:cNvSpPr>
              <a:spLocks noChangeArrowheads="1"/>
            </p:cNvSpPr>
            <p:nvPr/>
          </p:nvSpPr>
          <p:spPr bwMode="auto">
            <a:xfrm>
              <a:off x="5013347" y="539434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6" name="Line 41"/>
            <p:cNvSpPr>
              <a:spLocks noChangeShapeType="1"/>
            </p:cNvSpPr>
            <p:nvPr/>
          </p:nvSpPr>
          <p:spPr bwMode="auto">
            <a:xfrm>
              <a:off x="4156072" y="5573729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6546861" y="539434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8" name="Rectangle 43"/>
            <p:cNvSpPr>
              <a:spLocks noChangeArrowheads="1"/>
            </p:cNvSpPr>
            <p:nvPr/>
          </p:nvSpPr>
          <p:spPr bwMode="auto">
            <a:xfrm>
              <a:off x="6907223" y="539434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9" name="Freeform 44"/>
            <p:cNvSpPr>
              <a:spLocks/>
            </p:cNvSpPr>
            <p:nvPr/>
          </p:nvSpPr>
          <p:spPr bwMode="auto">
            <a:xfrm>
              <a:off x="6072198" y="5572142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3027054" y="5570554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 Box 46"/>
            <p:cNvSpPr txBox="1">
              <a:spLocks noChangeArrowheads="1"/>
            </p:cNvSpPr>
            <p:nvPr/>
          </p:nvSpPr>
          <p:spPr bwMode="auto">
            <a:xfrm>
              <a:off x="2568267" y="5256229"/>
              <a:ext cx="403191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3" name="Text Box 48"/>
            <p:cNvSpPr txBox="1">
              <a:spLocks noChangeArrowheads="1"/>
            </p:cNvSpPr>
            <p:nvPr/>
          </p:nvSpPr>
          <p:spPr bwMode="auto">
            <a:xfrm>
              <a:off x="3559178" y="4935570"/>
              <a:ext cx="584194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24" name="Freeform 49"/>
            <p:cNvSpPr>
              <a:spLocks/>
            </p:cNvSpPr>
            <p:nvPr/>
          </p:nvSpPr>
          <p:spPr bwMode="auto">
            <a:xfrm>
              <a:off x="5122885" y="5573729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 Box 50"/>
            <p:cNvSpPr txBox="1">
              <a:spLocks noChangeArrowheads="1"/>
            </p:cNvSpPr>
            <p:nvPr/>
          </p:nvSpPr>
          <p:spPr bwMode="auto">
            <a:xfrm>
              <a:off x="5643570" y="5264167"/>
              <a:ext cx="357190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3724261" y="5780102"/>
              <a:ext cx="0" cy="28892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571868" y="6062684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57224" y="2690014"/>
              <a:ext cx="7000924" cy="14994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 flipH="1">
              <a:off x="4185441" y="4389105"/>
              <a:ext cx="344490" cy="629845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395F8C45-6B01-450A-AEBA-404E6520A1D2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0356679-F128-4E91-B0DA-0E5906DD4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4" name="图片 33" descr="乐高玩具&#10;&#10;低可信度描述已自动生成">
            <a:extLst>
              <a:ext uri="{FF2B5EF4-FFF2-40B4-BE49-F238E27FC236}">
                <a16:creationId xmlns:a16="http://schemas.microsoft.com/office/drawing/2014/main" id="{8916157F-F66A-473B-8722-B97557D7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941066" y="1425742"/>
            <a:ext cx="8686800" cy="3628044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ct val="6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if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(p==NULL)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未找到第</a:t>
            </a:r>
            <a:r>
              <a:rPr lang="en-US" altLang="zh-CN" sz="1800" i="1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个结点，返回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</a:p>
          <a:p>
            <a:pPr algn="l">
              <a:lnSpc>
                <a:spcPct val="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return false;</a:t>
            </a:r>
          </a:p>
          <a:p>
            <a:pPr algn="l">
              <a:lnSpc>
                <a:spcPct val="6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else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找到第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q=p-&gt;next;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//q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if (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q==NULL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)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若不存在第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个结点，返回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</a:p>
          <a:p>
            <a:pPr algn="l">
              <a:lnSpc>
                <a:spcPct val="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return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false;</a:t>
            </a:r>
          </a:p>
          <a:p>
            <a:pPr algn="l">
              <a:lnSpc>
                <a:spcPct val="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e=q-&gt;data;</a:t>
            </a:r>
          </a:p>
          <a:p>
            <a:pPr algn="l">
              <a:lnSpc>
                <a:spcPct val="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p-&gt;next=q-&gt;next;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从单链表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中删除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free(q);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释放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return true;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返回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表示成功删除第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063553" y="3196490"/>
            <a:ext cx="7588055" cy="3678876"/>
            <a:chOff x="483613" y="2558840"/>
            <a:chExt cx="7588055" cy="3678876"/>
          </a:xfrm>
        </p:grpSpPr>
        <p:sp>
          <p:nvSpPr>
            <p:cNvPr id="31" name="矩形 30"/>
            <p:cNvSpPr/>
            <p:nvPr/>
          </p:nvSpPr>
          <p:spPr>
            <a:xfrm>
              <a:off x="1070744" y="2558840"/>
              <a:ext cx="7000924" cy="13573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199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3" name="直接连接符 32"/>
            <p:cNvCxnSpPr>
              <a:cxnSpLocks/>
            </p:cNvCxnSpPr>
            <p:nvPr/>
          </p:nvCxnSpPr>
          <p:spPr>
            <a:xfrm flipH="1">
              <a:off x="4571206" y="4024887"/>
              <a:ext cx="794" cy="813845"/>
            </a:xfrm>
            <a:prstGeom prst="line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572000" y="4171898"/>
              <a:ext cx="1857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删除第</a:t>
              </a:r>
              <a:r>
                <a:rPr lang="en-US" altLang="zh-CN" sz="2000" i="1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个结点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1110676" y="525146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471038" y="525146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763013" y="5430853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 Box 35"/>
            <p:cNvSpPr txBox="1">
              <a:spLocks noChangeArrowheads="1"/>
            </p:cNvSpPr>
            <p:nvPr/>
          </p:nvSpPr>
          <p:spPr bwMode="auto">
            <a:xfrm>
              <a:off x="483613" y="5251466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3095595" y="525146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3455958" y="525146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650426" y="5429266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4163983" y="525146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4524345" y="525146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3668706" y="5430853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046795" y="525146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407157" y="525146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5572132" y="5429266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527419" y="5427678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Text Box 46"/>
            <p:cNvSpPr txBox="1">
              <a:spLocks noChangeArrowheads="1"/>
            </p:cNvSpPr>
            <p:nvPr/>
          </p:nvSpPr>
          <p:spPr bwMode="auto">
            <a:xfrm>
              <a:off x="2221926" y="5100653"/>
              <a:ext cx="430227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3143240" y="4792694"/>
              <a:ext cx="584194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633883" y="5430853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5143504" y="5108591"/>
              <a:ext cx="298487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53" name="Line 25"/>
            <p:cNvSpPr>
              <a:spLocks noChangeShapeType="1"/>
            </p:cNvSpPr>
            <p:nvPr/>
          </p:nvSpPr>
          <p:spPr bwMode="auto">
            <a:xfrm flipV="1">
              <a:off x="3235259" y="5637226"/>
              <a:ext cx="0" cy="288925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Text Box 26"/>
            <p:cNvSpPr txBox="1">
              <a:spLocks noChangeArrowheads="1"/>
            </p:cNvSpPr>
            <p:nvPr/>
          </p:nvSpPr>
          <p:spPr bwMode="auto">
            <a:xfrm>
              <a:off x="3082866" y="5919808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9058" y="4857760"/>
              <a:ext cx="1214446" cy="114300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199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TextBox 3">
            <a:extLst>
              <a:ext uri="{FF2B5EF4-FFF2-40B4-BE49-F238E27FC236}">
                <a16:creationId xmlns:a16="http://schemas.microsoft.com/office/drawing/2014/main" id="{07D73EFA-D6DA-48FD-8834-99559F2C3D4F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5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11622C-F00D-47E9-AAF1-528A06984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57" name="图片 56" descr="乐高玩具&#10;&#10;低可信度描述已自动生成">
            <a:extLst>
              <a:ext uri="{FF2B5EF4-FFF2-40B4-BE49-F238E27FC236}">
                <a16:creationId xmlns:a16="http://schemas.microsoft.com/office/drawing/2014/main" id="{B328C4AC-9B00-455C-B221-AFAB9FF1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679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1703420" y="4094163"/>
            <a:ext cx="184731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4727848" y="2060849"/>
            <a:ext cx="3762150" cy="93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线性表</a:t>
            </a:r>
          </a:p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n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 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264196" name="AutoShape 4"/>
          <p:cNvSpPr>
            <a:spLocks noChangeArrowheads="1"/>
          </p:cNvSpPr>
          <p:nvPr/>
        </p:nvSpPr>
        <p:spPr bwMode="auto">
          <a:xfrm>
            <a:off x="6454776" y="3213373"/>
            <a:ext cx="360363" cy="863600"/>
          </a:xfrm>
          <a:prstGeom prst="downArrow">
            <a:avLst>
              <a:gd name="adj1" fmla="val 50000"/>
              <a:gd name="adj2" fmla="val 5991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6959601" y="3356248"/>
            <a:ext cx="99378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映射</a:t>
            </a:r>
          </a:p>
        </p:txBody>
      </p:sp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3792538" y="4419887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4333875" y="4419887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17" name="Text Box 25"/>
          <p:cNvSpPr txBox="1">
            <a:spLocks noChangeArrowheads="1"/>
          </p:cNvSpPr>
          <p:nvPr/>
        </p:nvSpPr>
        <p:spPr bwMode="auto">
          <a:xfrm>
            <a:off x="1846264" y="2489476"/>
            <a:ext cx="172878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逻辑结构</a:t>
            </a:r>
          </a:p>
        </p:txBody>
      </p:sp>
      <p:sp>
        <p:nvSpPr>
          <p:cNvPr id="264218" name="Text Box 26"/>
          <p:cNvSpPr txBox="1">
            <a:spLocks noChangeArrowheads="1"/>
          </p:cNvSpPr>
          <p:nvPr/>
        </p:nvSpPr>
        <p:spPr bwMode="auto">
          <a:xfrm>
            <a:off x="1846264" y="4537361"/>
            <a:ext cx="172878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存储结构</a:t>
            </a:r>
          </a:p>
        </p:txBody>
      </p:sp>
      <p:sp>
        <p:nvSpPr>
          <p:cNvPr id="264219" name="AutoShape 27"/>
          <p:cNvSpPr>
            <a:spLocks noChangeArrowheads="1"/>
          </p:cNvSpPr>
          <p:nvPr/>
        </p:nvSpPr>
        <p:spPr bwMode="auto">
          <a:xfrm>
            <a:off x="2349500" y="3132419"/>
            <a:ext cx="431800" cy="935037"/>
          </a:xfrm>
          <a:prstGeom prst="downArrow">
            <a:avLst>
              <a:gd name="adj1" fmla="val 50000"/>
              <a:gd name="adj2" fmla="val 10827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zh-CN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0" name="Rectangle 28"/>
          <p:cNvSpPr>
            <a:spLocks noChangeArrowheads="1"/>
          </p:cNvSpPr>
          <p:nvPr/>
        </p:nvSpPr>
        <p:spPr bwMode="auto">
          <a:xfrm>
            <a:off x="5160963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1" name="Rectangle 29"/>
          <p:cNvSpPr>
            <a:spLocks noChangeArrowheads="1"/>
          </p:cNvSpPr>
          <p:nvPr/>
        </p:nvSpPr>
        <p:spPr bwMode="auto">
          <a:xfrm>
            <a:off x="5702300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2" name="Rectangle 30"/>
          <p:cNvSpPr>
            <a:spLocks noChangeArrowheads="1"/>
          </p:cNvSpPr>
          <p:nvPr/>
        </p:nvSpPr>
        <p:spPr bwMode="auto">
          <a:xfrm>
            <a:off x="6599238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3" name="Rectangle 31"/>
          <p:cNvSpPr>
            <a:spLocks noChangeArrowheads="1"/>
          </p:cNvSpPr>
          <p:nvPr/>
        </p:nvSpPr>
        <p:spPr bwMode="auto">
          <a:xfrm>
            <a:off x="7140575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4" name="Rectangle 32"/>
          <p:cNvSpPr>
            <a:spLocks noChangeArrowheads="1"/>
          </p:cNvSpPr>
          <p:nvPr/>
        </p:nvSpPr>
        <p:spPr bwMode="auto">
          <a:xfrm>
            <a:off x="9480550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264225" name="Rectangle 33"/>
          <p:cNvSpPr>
            <a:spLocks noChangeArrowheads="1"/>
          </p:cNvSpPr>
          <p:nvPr/>
        </p:nvSpPr>
        <p:spPr bwMode="auto">
          <a:xfrm>
            <a:off x="10021888" y="441988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264226" name="Text Box 34"/>
          <p:cNvSpPr txBox="1">
            <a:spLocks noChangeArrowheads="1"/>
          </p:cNvSpPr>
          <p:nvPr/>
        </p:nvSpPr>
        <p:spPr bwMode="auto">
          <a:xfrm>
            <a:off x="8185151" y="4419887"/>
            <a:ext cx="5762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</a:p>
        </p:txBody>
      </p:sp>
      <p:sp>
        <p:nvSpPr>
          <p:cNvPr id="264227" name="Arc 35"/>
          <p:cNvSpPr>
            <a:spLocks/>
          </p:cNvSpPr>
          <p:nvPr/>
        </p:nvSpPr>
        <p:spPr bwMode="auto">
          <a:xfrm>
            <a:off x="3706824" y="4061113"/>
            <a:ext cx="360362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8" name="Text Box 36"/>
          <p:cNvSpPr txBox="1">
            <a:spLocks noChangeArrowheads="1"/>
          </p:cNvSpPr>
          <p:nvPr/>
        </p:nvSpPr>
        <p:spPr bwMode="auto">
          <a:xfrm>
            <a:off x="3346461" y="3746789"/>
            <a:ext cx="43180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</a:p>
        </p:txBody>
      </p:sp>
      <p:sp>
        <p:nvSpPr>
          <p:cNvPr id="264229" name="Line 37"/>
          <p:cNvSpPr>
            <a:spLocks noChangeShapeType="1"/>
          </p:cNvSpPr>
          <p:nvPr/>
        </p:nvSpPr>
        <p:spPr bwMode="auto">
          <a:xfrm>
            <a:off x="4584701" y="4635787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0" name="Line 38"/>
          <p:cNvSpPr>
            <a:spLocks noChangeShapeType="1"/>
          </p:cNvSpPr>
          <p:nvPr/>
        </p:nvSpPr>
        <p:spPr bwMode="auto">
          <a:xfrm>
            <a:off x="6024563" y="4635787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1" name="Line 39"/>
          <p:cNvSpPr>
            <a:spLocks noChangeShapeType="1"/>
          </p:cNvSpPr>
          <p:nvPr/>
        </p:nvSpPr>
        <p:spPr bwMode="auto">
          <a:xfrm>
            <a:off x="7466013" y="4635787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2" name="Line 40"/>
          <p:cNvSpPr>
            <a:spLocks noChangeShapeType="1"/>
          </p:cNvSpPr>
          <p:nvPr/>
        </p:nvSpPr>
        <p:spPr bwMode="auto">
          <a:xfrm>
            <a:off x="8905876" y="4635787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3" name="Text Box 41"/>
          <p:cNvSpPr txBox="1">
            <a:spLocks noChangeArrowheads="1"/>
          </p:cNvSpPr>
          <p:nvPr/>
        </p:nvSpPr>
        <p:spPr bwMode="auto">
          <a:xfrm>
            <a:off x="4958557" y="5327488"/>
            <a:ext cx="3352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带头结点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示意图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AF31BD5F-B7E4-4873-9AE0-D456B99A046A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1CB991-EB40-472B-8BD6-D9A7470E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83240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</a:t>
            </a:r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链表</a:t>
            </a:r>
          </a:p>
        </p:txBody>
      </p:sp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7A79E444-49B0-426F-9C63-C9E3DB3CE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40" y="945344"/>
            <a:ext cx="2741900" cy="27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60576" y="2166074"/>
            <a:ext cx="9071927" cy="13869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    单链表的算法设计是线性表链式存储结构算法设计的基础，是需要重点掌握的内容。</a:t>
            </a:r>
            <a:endParaRPr lang="en-US" altLang="zh-CN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l">
              <a:lnSpc>
                <a:spcPts val="3000"/>
              </a:lnSpc>
            </a:pPr>
            <a:r>
              <a:rPr lang="en-US" altLang="zh-CN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这里总结一般的算法设计方法。</a:t>
            </a:r>
            <a:endParaRPr lang="zh-CN" altLang="en-US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66061" y="4725144"/>
            <a:ext cx="7560840" cy="144601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单链表有尾插法和头插法两种建表算法。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marL="457200" indent="-457200" algn="just">
              <a:lnSpc>
                <a:spcPct val="15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很多算法是以这两个建表算法为基础进行设计的。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7584" y="3844888"/>
            <a:ext cx="4790503" cy="466007"/>
          </a:xfrm>
          <a:prstGeom prst="rect">
            <a:avLst/>
          </a:prstGeom>
          <a:solidFill>
            <a:srgbClr val="F1990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  <a:sym typeface="Wingdings"/>
              </a:rPr>
              <a:t> </a:t>
            </a:r>
            <a:r>
              <a:rPr lang="zh-CN" altLang="en-US"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  <a:sym typeface="Wingdings"/>
              </a:rPr>
              <a:t>以</a:t>
            </a:r>
            <a:r>
              <a:rPr lang="zh-CN" altLang="en-US" dirty="0"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  <a:sym typeface="Wingdings"/>
              </a:rPr>
              <a:t>建表算法为基础的算法设计  </a:t>
            </a:r>
            <a:endParaRPr lang="zh-CN" altLang="en-US" dirty="0">
              <a:solidFill>
                <a:schemeClr val="bg1"/>
              </a:solidFill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9B0DBB8-0EC2-4E5B-B826-2C5105C4CC56}"/>
              </a:ext>
            </a:extLst>
          </p:cNvPr>
          <p:cNvSpPr txBox="1"/>
          <p:nvPr/>
        </p:nvSpPr>
        <p:spPr>
          <a:xfrm>
            <a:off x="1559496" y="1572790"/>
            <a:ext cx="567690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4</a:t>
            </a:r>
            <a:r>
              <a:rPr lang="zh-CN" altLang="en-US" sz="2400"/>
              <a:t>、单链表的算法设计方法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0140A89-F707-483C-85B8-1E879D1C0C7F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800D2AB-2310-4DEF-BF0E-A1A029AA5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5" name="图片 14" descr="乐高玩具&#10;&#10;低可信度描述已自动生成">
            <a:extLst>
              <a:ext uri="{FF2B5EF4-FFF2-40B4-BE49-F238E27FC236}">
                <a16:creationId xmlns:a16="http://schemas.microsoft.com/office/drawing/2014/main" id="{95E4F10A-7243-4CC2-B71D-122F97EA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331024" y="1401668"/>
            <a:ext cx="8121481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例（补充）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假设</a:t>
            </a:r>
            <a:r>
              <a:rPr lang="zh-CN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有一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个带头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的单链表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           L=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         设计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一个算法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将所有结点逆置，即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　           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9" name="组合 26"/>
          <p:cNvGrpSpPr/>
          <p:nvPr/>
        </p:nvGrpSpPr>
        <p:grpSpPr>
          <a:xfrm>
            <a:off x="2636163" y="3882788"/>
            <a:ext cx="6338924" cy="1922476"/>
            <a:chOff x="857224" y="3000372"/>
            <a:chExt cx="6338924" cy="1922476"/>
          </a:xfrm>
        </p:grpSpPr>
        <p:sp>
          <p:nvSpPr>
            <p:cNvPr id="3" name="Rectangle 32"/>
            <p:cNvSpPr>
              <a:spLocks noChangeArrowheads="1"/>
            </p:cNvSpPr>
            <p:nvPr/>
          </p:nvSpPr>
          <p:spPr bwMode="auto">
            <a:xfrm>
              <a:off x="1484287" y="4562486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" name="Rectangle 33"/>
            <p:cNvSpPr>
              <a:spLocks noChangeArrowheads="1"/>
            </p:cNvSpPr>
            <p:nvPr/>
          </p:nvSpPr>
          <p:spPr bwMode="auto">
            <a:xfrm>
              <a:off x="1844649" y="4562486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  <a:endParaRPr lang="zh-CN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Line 34"/>
            <p:cNvSpPr>
              <a:spLocks noChangeShapeType="1"/>
            </p:cNvSpPr>
            <p:nvPr/>
          </p:nvSpPr>
          <p:spPr bwMode="auto">
            <a:xfrm>
              <a:off x="1136624" y="4741873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 Box 35"/>
            <p:cNvSpPr txBox="1">
              <a:spLocks noChangeArrowheads="1"/>
            </p:cNvSpPr>
            <p:nvPr/>
          </p:nvSpPr>
          <p:spPr bwMode="auto">
            <a:xfrm>
              <a:off x="857224" y="4562486"/>
              <a:ext cx="268288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7" name="Rectangle 36"/>
            <p:cNvSpPr>
              <a:spLocks noChangeArrowheads="1"/>
            </p:cNvSpPr>
            <p:nvPr/>
          </p:nvSpPr>
          <p:spPr bwMode="auto">
            <a:xfrm>
              <a:off x="3081390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" name="Rectangle 37"/>
            <p:cNvSpPr>
              <a:spLocks noChangeArrowheads="1"/>
            </p:cNvSpPr>
            <p:nvPr/>
          </p:nvSpPr>
          <p:spPr bwMode="auto">
            <a:xfrm>
              <a:off x="3441753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4149778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40"/>
            <p:cNvSpPr>
              <a:spLocks noChangeArrowheads="1"/>
            </p:cNvSpPr>
            <p:nvPr/>
          </p:nvSpPr>
          <p:spPr bwMode="auto">
            <a:xfrm>
              <a:off x="4510140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3612826" y="3733808"/>
              <a:ext cx="50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42"/>
            <p:cNvSpPr>
              <a:spLocks noChangeArrowheads="1"/>
            </p:cNvSpPr>
            <p:nvPr/>
          </p:nvSpPr>
          <p:spPr bwMode="auto">
            <a:xfrm>
              <a:off x="6475423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20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6835785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4619678" y="3733808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Freeform 44"/>
            <p:cNvSpPr>
              <a:spLocks/>
            </p:cNvSpPr>
            <p:nvPr/>
          </p:nvSpPr>
          <p:spPr bwMode="auto">
            <a:xfrm>
              <a:off x="6000760" y="373222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 Box 50"/>
            <p:cNvSpPr txBox="1">
              <a:spLocks noChangeArrowheads="1"/>
            </p:cNvSpPr>
            <p:nvPr/>
          </p:nvSpPr>
          <p:spPr bwMode="auto">
            <a:xfrm>
              <a:off x="5321354" y="3349629"/>
              <a:ext cx="720725" cy="54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cxnSp>
          <p:nvCxnSpPr>
            <p:cNvPr id="23" name="直接箭头连接符 22"/>
            <p:cNvCxnSpPr>
              <a:endCxn id="7" idx="0"/>
            </p:cNvCxnSpPr>
            <p:nvPr/>
          </p:nvCxnSpPr>
          <p:spPr>
            <a:xfrm rot="5400000">
              <a:off x="3121464" y="3354794"/>
              <a:ext cx="339735" cy="595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249652" y="3000372"/>
              <a:ext cx="500066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324100" y="3786717"/>
              <a:ext cx="660400" cy="658283"/>
            </a:xfrm>
            <a:custGeom>
              <a:avLst/>
              <a:gdLst>
                <a:gd name="connsiteX0" fmla="*/ 660400 w 660400"/>
                <a:gd name="connsiteY0" fmla="*/ 10583 h 658283"/>
                <a:gd name="connsiteX1" fmla="*/ 482600 w 660400"/>
                <a:gd name="connsiteY1" fmla="*/ 35983 h 658283"/>
                <a:gd name="connsiteX2" fmla="*/ 203200 w 660400"/>
                <a:gd name="connsiteY2" fmla="*/ 226483 h 658283"/>
                <a:gd name="connsiteX3" fmla="*/ 0 w 660400"/>
                <a:gd name="connsiteY3" fmla="*/ 658283 h 65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0" h="658283">
                  <a:moveTo>
                    <a:pt x="660400" y="10583"/>
                  </a:moveTo>
                  <a:cubicBezTo>
                    <a:pt x="609600" y="5291"/>
                    <a:pt x="558800" y="0"/>
                    <a:pt x="482600" y="35983"/>
                  </a:cubicBezTo>
                  <a:cubicBezTo>
                    <a:pt x="406400" y="71966"/>
                    <a:pt x="283633" y="122766"/>
                    <a:pt x="203200" y="226483"/>
                  </a:cubicBezTo>
                  <a:cubicBezTo>
                    <a:pt x="122767" y="330200"/>
                    <a:pt x="61383" y="494241"/>
                    <a:pt x="0" y="658283"/>
                  </a:cubicBezTo>
                </a:path>
              </a:pathLst>
            </a:cu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2571736" y="4143380"/>
              <a:ext cx="1871663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头插法建表</a:t>
              </a:r>
            </a:p>
          </p:txBody>
        </p:sp>
      </p:grpSp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1836914" y="3495327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396F520-9751-4C2D-BCC4-6F68C00FAB8C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02EEFC-F8F7-4892-97B5-A11DC53C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6519292E-67C9-4C65-9E3A-A06A178EE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58" y="2050322"/>
            <a:ext cx="4433293" cy="4433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669533" y="1474693"/>
            <a:ext cx="6715172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bIns="180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Reverse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*&amp;L)</a:t>
            </a:r>
          </a:p>
          <a:p>
            <a:pPr algn="l">
              <a:lnSpc>
                <a:spcPts val="25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LinkNode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*p=L-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q;</a:t>
            </a:r>
          </a:p>
          <a:p>
            <a:pPr algn="l">
              <a:lnSpc>
                <a:spcPts val="25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L-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&gt;next=NULL;</a:t>
            </a:r>
          </a:p>
          <a:p>
            <a:pPr algn="l">
              <a:lnSpc>
                <a:spcPts val="25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3" name="组合 26"/>
          <p:cNvGrpSpPr/>
          <p:nvPr/>
        </p:nvGrpSpPr>
        <p:grpSpPr>
          <a:xfrm>
            <a:off x="2669533" y="3679438"/>
            <a:ext cx="6338924" cy="3431233"/>
            <a:chOff x="1000100" y="2538419"/>
            <a:chExt cx="6338924" cy="3431233"/>
          </a:xfrm>
        </p:grpSpPr>
        <p:sp>
          <p:nvSpPr>
            <p:cNvPr id="4" name="Rectangle 32"/>
            <p:cNvSpPr>
              <a:spLocks noChangeArrowheads="1"/>
            </p:cNvSpPr>
            <p:nvPr/>
          </p:nvSpPr>
          <p:spPr bwMode="auto">
            <a:xfrm>
              <a:off x="1627163" y="4357694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1987525" y="4357694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  <a:endParaRPr lang="zh-CN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" name="Line 34"/>
            <p:cNvSpPr>
              <a:spLocks noChangeShapeType="1"/>
            </p:cNvSpPr>
            <p:nvPr/>
          </p:nvSpPr>
          <p:spPr bwMode="auto">
            <a:xfrm>
              <a:off x="1279500" y="4537081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1000100" y="4357694"/>
              <a:ext cx="268288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/>
          </p:nvSpPr>
          <p:spPr bwMode="auto">
            <a:xfrm>
              <a:off x="3224266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Rectangle 37"/>
            <p:cNvSpPr>
              <a:spLocks noChangeArrowheads="1"/>
            </p:cNvSpPr>
            <p:nvPr/>
          </p:nvSpPr>
          <p:spPr bwMode="auto">
            <a:xfrm>
              <a:off x="3584568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4292654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40"/>
            <p:cNvSpPr>
              <a:spLocks noChangeArrowheads="1"/>
            </p:cNvSpPr>
            <p:nvPr/>
          </p:nvSpPr>
          <p:spPr bwMode="auto">
            <a:xfrm>
              <a:off x="4653016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Rectangle 42"/>
            <p:cNvSpPr>
              <a:spLocks noChangeArrowheads="1"/>
            </p:cNvSpPr>
            <p:nvPr/>
          </p:nvSpPr>
          <p:spPr bwMode="auto">
            <a:xfrm>
              <a:off x="6618299" y="355442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20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6978661" y="355442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4762554" y="3733808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6143636" y="373222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Text Box 50"/>
            <p:cNvSpPr txBox="1">
              <a:spLocks noChangeArrowheads="1"/>
            </p:cNvSpPr>
            <p:nvPr/>
          </p:nvSpPr>
          <p:spPr bwMode="auto">
            <a:xfrm>
              <a:off x="5464230" y="3349629"/>
              <a:ext cx="720725" cy="54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6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cxnSp>
          <p:nvCxnSpPr>
            <p:cNvPr id="19" name="直接箭头连接符 18"/>
            <p:cNvCxnSpPr>
              <a:endCxn id="8" idx="0"/>
            </p:cNvCxnSpPr>
            <p:nvPr/>
          </p:nvCxnSpPr>
          <p:spPr>
            <a:xfrm rot="5400000">
              <a:off x="3264340" y="3354794"/>
              <a:ext cx="339735" cy="595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92528" y="3000372"/>
              <a:ext cx="500066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下箭头 22"/>
            <p:cNvSpPr/>
            <p:nvPr/>
          </p:nvSpPr>
          <p:spPr>
            <a:xfrm>
              <a:off x="4247944" y="2538419"/>
              <a:ext cx="500065" cy="642942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右大括号 23"/>
            <p:cNvSpPr/>
            <p:nvPr/>
          </p:nvSpPr>
          <p:spPr>
            <a:xfrm rot="5400000">
              <a:off x="4464843" y="2536025"/>
              <a:ext cx="214314" cy="5000660"/>
            </a:xfrm>
            <a:prstGeom prst="rightBrac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7554" y="5286388"/>
              <a:ext cx="2643206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L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拆分为两个部分</a:t>
              </a:r>
            </a:p>
          </p:txBody>
        </p:sp>
        <p:sp>
          <p:nvSpPr>
            <p:cNvPr id="12" name="Line 41"/>
            <p:cNvSpPr>
              <a:spLocks noChangeShapeType="1"/>
            </p:cNvSpPr>
            <p:nvPr/>
          </p:nvSpPr>
          <p:spPr bwMode="auto">
            <a:xfrm flipV="1">
              <a:off x="3786183" y="3733808"/>
              <a:ext cx="5000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5C168579-54B0-4C62-94E7-62CF830D79CE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15DEB3-9A77-4D16-B9BC-482527EF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6778B6AF-938D-4D6D-97EA-46906101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453486" y="1364663"/>
            <a:ext cx="7285027" cy="2989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while 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(p!=NULL)</a:t>
            </a:r>
          </a:p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{  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q=p-&gt;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next;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临时保存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的后继结点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p-&gt;next=L-&gt;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结点采用头插法连接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L-&gt;next=p;</a:t>
            </a:r>
          </a:p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p=q;</a:t>
            </a:r>
          </a:p>
          <a:p>
            <a:pPr algn="l">
              <a:lnSpc>
                <a:spcPts val="2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" name="组合 24"/>
          <p:cNvGrpSpPr/>
          <p:nvPr/>
        </p:nvGrpSpPr>
        <p:grpSpPr>
          <a:xfrm>
            <a:off x="2783632" y="4344465"/>
            <a:ext cx="6338924" cy="2214842"/>
            <a:chOff x="857224" y="2993758"/>
            <a:chExt cx="6338924" cy="2214842"/>
          </a:xfrm>
        </p:grpSpPr>
        <p:sp>
          <p:nvSpPr>
            <p:cNvPr id="5" name="Rectangle 32"/>
            <p:cNvSpPr>
              <a:spLocks noChangeArrowheads="1"/>
            </p:cNvSpPr>
            <p:nvPr/>
          </p:nvSpPr>
          <p:spPr bwMode="auto">
            <a:xfrm>
              <a:off x="1484287" y="4848238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1844649" y="484823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  <a:endParaRPr lang="zh-CN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" name="Line 34"/>
            <p:cNvSpPr>
              <a:spLocks noChangeShapeType="1"/>
            </p:cNvSpPr>
            <p:nvPr/>
          </p:nvSpPr>
          <p:spPr bwMode="auto">
            <a:xfrm>
              <a:off x="1136624" y="5027625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 Box 35"/>
            <p:cNvSpPr txBox="1">
              <a:spLocks noChangeArrowheads="1"/>
            </p:cNvSpPr>
            <p:nvPr/>
          </p:nvSpPr>
          <p:spPr bwMode="auto">
            <a:xfrm>
              <a:off x="857224" y="4848238"/>
              <a:ext cx="268288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9" name="Rectangle 36"/>
            <p:cNvSpPr>
              <a:spLocks noChangeArrowheads="1"/>
            </p:cNvSpPr>
            <p:nvPr/>
          </p:nvSpPr>
          <p:spPr bwMode="auto">
            <a:xfrm>
              <a:off x="3081390" y="384017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18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3441753" y="3840173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39"/>
            <p:cNvSpPr>
              <a:spLocks noChangeArrowheads="1"/>
            </p:cNvSpPr>
            <p:nvPr/>
          </p:nvSpPr>
          <p:spPr bwMode="auto">
            <a:xfrm>
              <a:off x="4149778" y="3840173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Rectangle 40"/>
            <p:cNvSpPr>
              <a:spLocks noChangeArrowheads="1"/>
            </p:cNvSpPr>
            <p:nvPr/>
          </p:nvSpPr>
          <p:spPr bwMode="auto">
            <a:xfrm>
              <a:off x="4510140" y="384017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Line 41"/>
            <p:cNvSpPr>
              <a:spLocks noChangeShapeType="1"/>
            </p:cNvSpPr>
            <p:nvPr/>
          </p:nvSpPr>
          <p:spPr bwMode="auto">
            <a:xfrm flipV="1">
              <a:off x="3643307" y="4019560"/>
              <a:ext cx="5191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42"/>
            <p:cNvSpPr>
              <a:spLocks noChangeArrowheads="1"/>
            </p:cNvSpPr>
            <p:nvPr/>
          </p:nvSpPr>
          <p:spPr bwMode="auto">
            <a:xfrm>
              <a:off x="6475423" y="3840173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18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18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>
              <a:off x="6835785" y="384017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6" name="Freeform 49"/>
            <p:cNvSpPr>
              <a:spLocks/>
            </p:cNvSpPr>
            <p:nvPr/>
          </p:nvSpPr>
          <p:spPr bwMode="auto">
            <a:xfrm>
              <a:off x="4619678" y="4019560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Freeform 44"/>
            <p:cNvSpPr>
              <a:spLocks/>
            </p:cNvSpPr>
            <p:nvPr/>
          </p:nvSpPr>
          <p:spPr bwMode="auto">
            <a:xfrm>
              <a:off x="6000760" y="4017973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 Box 50"/>
            <p:cNvSpPr txBox="1">
              <a:spLocks noChangeArrowheads="1"/>
            </p:cNvSpPr>
            <p:nvPr/>
          </p:nvSpPr>
          <p:spPr bwMode="auto">
            <a:xfrm>
              <a:off x="5321354" y="3635381"/>
              <a:ext cx="720725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cxnSp>
          <p:nvCxnSpPr>
            <p:cNvPr id="20" name="直接箭头连接符 19"/>
            <p:cNvCxnSpPr>
              <a:endCxn id="9" idx="0"/>
            </p:cNvCxnSpPr>
            <p:nvPr/>
          </p:nvCxnSpPr>
          <p:spPr>
            <a:xfrm rot="5400000">
              <a:off x="3121464" y="3640546"/>
              <a:ext cx="339735" cy="595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49652" y="3286124"/>
              <a:ext cx="500066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2324100" y="4072469"/>
              <a:ext cx="660400" cy="658283"/>
            </a:xfrm>
            <a:custGeom>
              <a:avLst/>
              <a:gdLst>
                <a:gd name="connsiteX0" fmla="*/ 660400 w 660400"/>
                <a:gd name="connsiteY0" fmla="*/ 10583 h 658283"/>
                <a:gd name="connsiteX1" fmla="*/ 482600 w 660400"/>
                <a:gd name="connsiteY1" fmla="*/ 35983 h 658283"/>
                <a:gd name="connsiteX2" fmla="*/ 203200 w 660400"/>
                <a:gd name="connsiteY2" fmla="*/ 226483 h 658283"/>
                <a:gd name="connsiteX3" fmla="*/ 0 w 660400"/>
                <a:gd name="connsiteY3" fmla="*/ 658283 h 65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400" h="658283">
                  <a:moveTo>
                    <a:pt x="660400" y="10583"/>
                  </a:moveTo>
                  <a:cubicBezTo>
                    <a:pt x="609600" y="5291"/>
                    <a:pt x="558800" y="0"/>
                    <a:pt x="482600" y="35983"/>
                  </a:cubicBezTo>
                  <a:cubicBezTo>
                    <a:pt x="406400" y="71966"/>
                    <a:pt x="283633" y="122766"/>
                    <a:pt x="203200" y="226483"/>
                  </a:cubicBezTo>
                  <a:cubicBezTo>
                    <a:pt x="122767" y="330200"/>
                    <a:pt x="61383" y="494241"/>
                    <a:pt x="0" y="658283"/>
                  </a:cubicBezTo>
                </a:path>
              </a:pathLst>
            </a:cu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2571736" y="4429132"/>
              <a:ext cx="18716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头插法建表</a:t>
              </a:r>
            </a:p>
          </p:txBody>
        </p:sp>
        <p:sp>
          <p:nvSpPr>
            <p:cNvPr id="24" name="下箭头 23"/>
            <p:cNvSpPr/>
            <p:nvPr/>
          </p:nvSpPr>
          <p:spPr>
            <a:xfrm>
              <a:off x="2290776" y="2993758"/>
              <a:ext cx="411042" cy="642942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Box 3">
            <a:extLst>
              <a:ext uri="{FF2B5EF4-FFF2-40B4-BE49-F238E27FC236}">
                <a16:creationId xmlns:a16="http://schemas.microsoft.com/office/drawing/2014/main" id="{559DEF54-0F35-4F7A-969A-26115C3DA5C1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C5E7BA-1C0C-4FA5-94A5-D75452B42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8" name="图片 27" descr="乐高玩具&#10;&#10;低可信度描述已自动生成">
            <a:extLst>
              <a:ext uri="{FF2B5EF4-FFF2-40B4-BE49-F238E27FC236}">
                <a16:creationId xmlns:a16="http://schemas.microsoft.com/office/drawing/2014/main" id="{043ED543-5D0F-48D9-B3D8-66C88EFE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4083" y="1557922"/>
            <a:ext cx="21431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另一种解法</a:t>
            </a: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3266679" y="253851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3627042" y="253851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" name="Line 34"/>
          <p:cNvSpPr>
            <a:spLocks noChangeShapeType="1"/>
          </p:cNvSpPr>
          <p:nvPr/>
        </p:nvSpPr>
        <p:spPr bwMode="auto">
          <a:xfrm>
            <a:off x="2919017" y="2717901"/>
            <a:ext cx="360363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2639616" y="2538514"/>
            <a:ext cx="26828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516249" y="2521059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2</a:t>
            </a:r>
            <a:endParaRPr lang="zh-CN" altLang="zh-CN" sz="1800" baseline="-250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5876611" y="2521059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6584636" y="2521059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3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6944999" y="2521059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Line 41"/>
          <p:cNvSpPr>
            <a:spLocks noChangeShapeType="1"/>
          </p:cNvSpPr>
          <p:nvPr/>
        </p:nvSpPr>
        <p:spPr bwMode="auto">
          <a:xfrm flipV="1">
            <a:off x="6078165" y="2700446"/>
            <a:ext cx="519172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42"/>
          <p:cNvSpPr>
            <a:spLocks noChangeArrowheads="1"/>
          </p:cNvSpPr>
          <p:nvPr/>
        </p:nvSpPr>
        <p:spPr bwMode="auto">
          <a:xfrm>
            <a:off x="8605471" y="2521059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</a:t>
            </a:r>
            <a:r>
              <a:rPr lang="en-US" altLang="zh-CN" sz="18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</a:t>
            </a:r>
            <a:endParaRPr lang="zh-CN" altLang="zh-CN" sz="1800" i="1" baseline="-250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3" name="Rectangle 43"/>
          <p:cNvSpPr>
            <a:spLocks noChangeArrowheads="1"/>
          </p:cNvSpPr>
          <p:nvPr/>
        </p:nvSpPr>
        <p:spPr bwMode="auto">
          <a:xfrm>
            <a:off x="8965834" y="2521059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14" name="Freeform 49"/>
          <p:cNvSpPr>
            <a:spLocks/>
          </p:cNvSpPr>
          <p:nvPr/>
        </p:nvSpPr>
        <p:spPr bwMode="auto">
          <a:xfrm>
            <a:off x="7054536" y="2700447"/>
            <a:ext cx="487362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8130809" y="2698860"/>
            <a:ext cx="4873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50"/>
          <p:cNvSpPr txBox="1">
            <a:spLocks noChangeArrowheads="1"/>
          </p:cNvSpPr>
          <p:nvPr/>
        </p:nvSpPr>
        <p:spPr bwMode="auto">
          <a:xfrm>
            <a:off x="7613973" y="2295947"/>
            <a:ext cx="446034" cy="49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6032" y="3281471"/>
            <a:ext cx="50006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rot="5400000" flipH="1" flipV="1">
            <a:off x="4466832" y="3143356"/>
            <a:ext cx="428628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06660" y="3272739"/>
            <a:ext cx="50006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rot="5400000" flipH="1" flipV="1">
            <a:off x="5557460" y="3134624"/>
            <a:ext cx="428628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78230" y="3285439"/>
            <a:ext cx="50006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5400000" flipH="1" flipV="1">
            <a:off x="6629030" y="3147324"/>
            <a:ext cx="428628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4409688" y="253851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1</a:t>
            </a:r>
            <a:endParaRPr lang="zh-CN" altLang="zh-CN" sz="1800" baseline="-250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4770050" y="253851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0" name="Line 41"/>
          <p:cNvSpPr>
            <a:spLocks noChangeShapeType="1"/>
          </p:cNvSpPr>
          <p:nvPr/>
        </p:nvSpPr>
        <p:spPr bwMode="auto">
          <a:xfrm flipV="1">
            <a:off x="3880927" y="2724245"/>
            <a:ext cx="519172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 flipV="1">
            <a:off x="4987488" y="2706790"/>
            <a:ext cx="519172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884354" y="2110960"/>
            <a:ext cx="1638300" cy="618067"/>
          </a:xfrm>
          <a:custGeom>
            <a:avLst/>
            <a:gdLst>
              <a:gd name="connsiteX0" fmla="*/ 1244600 w 1638300"/>
              <a:gd name="connsiteY0" fmla="*/ 592667 h 618067"/>
              <a:gd name="connsiteX1" fmla="*/ 1511300 w 1638300"/>
              <a:gd name="connsiteY1" fmla="*/ 541867 h 618067"/>
              <a:gd name="connsiteX2" fmla="*/ 1485900 w 1638300"/>
              <a:gd name="connsiteY2" fmla="*/ 135467 h 618067"/>
              <a:gd name="connsiteX3" fmla="*/ 596900 w 1638300"/>
              <a:gd name="connsiteY3" fmla="*/ 46567 h 618067"/>
              <a:gd name="connsiteX4" fmla="*/ 0 w 1638300"/>
              <a:gd name="connsiteY4" fmla="*/ 414867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618067">
                <a:moveTo>
                  <a:pt x="1244600" y="592667"/>
                </a:moveTo>
                <a:cubicBezTo>
                  <a:pt x="1357841" y="605367"/>
                  <a:pt x="1471083" y="618067"/>
                  <a:pt x="1511300" y="541867"/>
                </a:cubicBezTo>
                <a:cubicBezTo>
                  <a:pt x="1551517" y="465667"/>
                  <a:pt x="1638300" y="218017"/>
                  <a:pt x="1485900" y="135467"/>
                </a:cubicBezTo>
                <a:cubicBezTo>
                  <a:pt x="1333500" y="52917"/>
                  <a:pt x="844550" y="0"/>
                  <a:pt x="596900" y="46567"/>
                </a:cubicBezTo>
                <a:cubicBezTo>
                  <a:pt x="349250" y="93134"/>
                  <a:pt x="174625" y="254000"/>
                  <a:pt x="0" y="414867"/>
                </a:cubicBezTo>
              </a:path>
            </a:pathLst>
          </a:cu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0F275C6C-1EAE-4DDA-BE37-FCE82E631E35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C24D43-309E-4AA3-96CF-B6470CE7B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73E3DE7-F340-4F08-8587-EF9DFBE552CB}"/>
              </a:ext>
            </a:extLst>
          </p:cNvPr>
          <p:cNvGrpSpPr/>
          <p:nvPr/>
        </p:nvGrpSpPr>
        <p:grpSpPr>
          <a:xfrm>
            <a:off x="3968812" y="3974716"/>
            <a:ext cx="7346959" cy="2977836"/>
            <a:chOff x="3968812" y="3974716"/>
            <a:chExt cx="7346959" cy="2977836"/>
          </a:xfrm>
        </p:grpSpPr>
        <p:sp>
          <p:nvSpPr>
            <p:cNvPr id="20" name="对话气泡: 椭圆形 19">
              <a:extLst>
                <a:ext uri="{FF2B5EF4-FFF2-40B4-BE49-F238E27FC236}">
                  <a16:creationId xmlns:a16="http://schemas.microsoft.com/office/drawing/2014/main" id="{254F43E1-B5E3-40B1-B4B7-FB77CC02FFE8}"/>
                </a:ext>
              </a:extLst>
            </p:cNvPr>
            <p:cNvSpPr/>
            <p:nvPr/>
          </p:nvSpPr>
          <p:spPr>
            <a:xfrm>
              <a:off x="3968812" y="3974716"/>
              <a:ext cx="4929222" cy="1088475"/>
            </a:xfrm>
            <a:prstGeom prst="wedgeEllipseCallout">
              <a:avLst>
                <a:gd name="adj1" fmla="val 71699"/>
                <a:gd name="adj2" fmla="val 51499"/>
              </a:avLst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69913" y="4348271"/>
              <a:ext cx="492922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这种解法远不如前面解法清晰！</a:t>
              </a:r>
            </a:p>
          </p:txBody>
        </p:sp>
        <p:pic>
          <p:nvPicPr>
            <p:cNvPr id="38" name="图片 37" descr="卡通人物&#10;&#10;中度可信度描述已自动生成">
              <a:extLst>
                <a:ext uri="{FF2B5EF4-FFF2-40B4-BE49-F238E27FC236}">
                  <a16:creationId xmlns:a16="http://schemas.microsoft.com/office/drawing/2014/main" id="{02C14F98-11E2-4BA3-B017-1A55DB03F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81" r="48286"/>
            <a:stretch/>
          </p:blipFill>
          <p:spPr>
            <a:xfrm flipH="1">
              <a:off x="9469585" y="4552855"/>
              <a:ext cx="1846186" cy="2399697"/>
            </a:xfrm>
            <a:custGeom>
              <a:avLst/>
              <a:gdLst>
                <a:gd name="connsiteX0" fmla="*/ 771083 w 1846186"/>
                <a:gd name="connsiteY0" fmla="*/ 0 h 2399697"/>
                <a:gd name="connsiteX1" fmla="*/ 0 w 1846186"/>
                <a:gd name="connsiteY1" fmla="*/ 0 h 2399697"/>
                <a:gd name="connsiteX2" fmla="*/ 0 w 1846186"/>
                <a:gd name="connsiteY2" fmla="*/ 2399697 h 2399697"/>
                <a:gd name="connsiteX3" fmla="*/ 1846186 w 1846186"/>
                <a:gd name="connsiteY3" fmla="*/ 2399697 h 2399697"/>
                <a:gd name="connsiteX4" fmla="*/ 1846186 w 1846186"/>
                <a:gd name="connsiteY4" fmla="*/ 205630 h 2399697"/>
                <a:gd name="connsiteX5" fmla="*/ 1407984 w 1846186"/>
                <a:gd name="connsiteY5" fmla="*/ 659116 h 239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6186" h="2399697">
                  <a:moveTo>
                    <a:pt x="771083" y="0"/>
                  </a:moveTo>
                  <a:lnTo>
                    <a:pt x="0" y="0"/>
                  </a:lnTo>
                  <a:lnTo>
                    <a:pt x="0" y="2399697"/>
                  </a:lnTo>
                  <a:lnTo>
                    <a:pt x="1846186" y="2399697"/>
                  </a:lnTo>
                  <a:lnTo>
                    <a:pt x="1846186" y="205630"/>
                  </a:lnTo>
                  <a:lnTo>
                    <a:pt x="1407984" y="659116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127448" y="1535194"/>
            <a:ext cx="10081120" cy="18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2.6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假设</a:t>
            </a:r>
            <a:r>
              <a:rPr lang="zh-CN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有一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个带头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）。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设计一个算法将其拆分成两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个带头结点的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L1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和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L2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　</a:t>
            </a:r>
            <a:r>
              <a:rPr lang="en-US" altLang="zh-CN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L2=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要求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L1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使用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的头结点。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64"/>
          <p:cNvGrpSpPr/>
          <p:nvPr/>
        </p:nvGrpSpPr>
        <p:grpSpPr>
          <a:xfrm>
            <a:off x="2452662" y="3664617"/>
            <a:ext cx="6633892" cy="2572695"/>
            <a:chOff x="928662" y="3255008"/>
            <a:chExt cx="6633892" cy="2572695"/>
          </a:xfrm>
        </p:grpSpPr>
        <p:sp>
          <p:nvSpPr>
            <p:cNvPr id="3" name="Rectangle 32"/>
            <p:cNvSpPr>
              <a:spLocks noChangeArrowheads="1"/>
            </p:cNvSpPr>
            <p:nvPr/>
          </p:nvSpPr>
          <p:spPr bwMode="auto">
            <a:xfrm>
              <a:off x="1662137" y="339563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" name="Rectangle 33"/>
            <p:cNvSpPr>
              <a:spLocks noChangeArrowheads="1"/>
            </p:cNvSpPr>
            <p:nvPr/>
          </p:nvSpPr>
          <p:spPr bwMode="auto">
            <a:xfrm>
              <a:off x="2022499" y="339563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Line 34"/>
            <p:cNvSpPr>
              <a:spLocks noChangeShapeType="1"/>
            </p:cNvSpPr>
            <p:nvPr/>
          </p:nvSpPr>
          <p:spPr bwMode="auto">
            <a:xfrm>
              <a:off x="1314474" y="3575026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 Box 35"/>
            <p:cNvSpPr txBox="1">
              <a:spLocks noChangeArrowheads="1"/>
            </p:cNvSpPr>
            <p:nvPr/>
          </p:nvSpPr>
          <p:spPr bwMode="auto">
            <a:xfrm>
              <a:off x="1035074" y="3395639"/>
              <a:ext cx="268288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7" name="Rectangle 36"/>
            <p:cNvSpPr>
              <a:spLocks noChangeArrowheads="1"/>
            </p:cNvSpPr>
            <p:nvPr/>
          </p:nvSpPr>
          <p:spPr bwMode="auto">
            <a:xfrm>
              <a:off x="2795638" y="339563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" name="Rectangle 37"/>
            <p:cNvSpPr>
              <a:spLocks noChangeArrowheads="1"/>
            </p:cNvSpPr>
            <p:nvPr/>
          </p:nvSpPr>
          <p:spPr bwMode="auto">
            <a:xfrm>
              <a:off x="3156001" y="339563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Freeform 38"/>
            <p:cNvSpPr>
              <a:spLocks/>
            </p:cNvSpPr>
            <p:nvPr/>
          </p:nvSpPr>
          <p:spPr bwMode="auto">
            <a:xfrm>
              <a:off x="2201887" y="3573439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3925622" y="339563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40"/>
            <p:cNvSpPr>
              <a:spLocks noChangeArrowheads="1"/>
            </p:cNvSpPr>
            <p:nvPr/>
          </p:nvSpPr>
          <p:spPr bwMode="auto">
            <a:xfrm>
              <a:off x="4285984" y="339563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3374122" y="3575026"/>
              <a:ext cx="540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42"/>
            <p:cNvSpPr>
              <a:spLocks noChangeArrowheads="1"/>
            </p:cNvSpPr>
            <p:nvPr/>
          </p:nvSpPr>
          <p:spPr bwMode="auto">
            <a:xfrm>
              <a:off x="6841829" y="339563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20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7202191" y="339563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4395522" y="3575026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 Box 50"/>
            <p:cNvSpPr txBox="1">
              <a:spLocks noChangeArrowheads="1"/>
            </p:cNvSpPr>
            <p:nvPr/>
          </p:nvSpPr>
          <p:spPr bwMode="auto">
            <a:xfrm>
              <a:off x="4954322" y="3255008"/>
              <a:ext cx="363535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5" name="Rectangle 39"/>
            <p:cNvSpPr>
              <a:spLocks noChangeArrowheads="1"/>
            </p:cNvSpPr>
            <p:nvPr/>
          </p:nvSpPr>
          <p:spPr bwMode="auto">
            <a:xfrm>
              <a:off x="5730613" y="3390895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6" name="Rectangle 40"/>
            <p:cNvSpPr>
              <a:spLocks noChangeArrowheads="1"/>
            </p:cNvSpPr>
            <p:nvPr/>
          </p:nvSpPr>
          <p:spPr bwMode="auto">
            <a:xfrm>
              <a:off x="6090975" y="339089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5382950" y="3570282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6367166" y="3573439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>
              <a:off x="4562158" y="4071942"/>
              <a:ext cx="357190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1627163" y="470536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1987525" y="47053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1279500" y="4884749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928662" y="4705362"/>
              <a:ext cx="554040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2760664" y="47053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121027" y="470536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2166913" y="4883162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3890648" y="470536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4251010" y="47053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8" name="Line 41"/>
            <p:cNvSpPr>
              <a:spLocks noChangeShapeType="1"/>
            </p:cNvSpPr>
            <p:nvPr/>
          </p:nvSpPr>
          <p:spPr bwMode="auto">
            <a:xfrm>
              <a:off x="3339148" y="4884749"/>
              <a:ext cx="540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6806855" y="4705362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2000" i="1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7167217" y="47053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4360548" y="4884749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auto">
            <a:xfrm>
              <a:off x="4919348" y="4564731"/>
              <a:ext cx="398509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5624519" y="4700618"/>
              <a:ext cx="432000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a</a:t>
              </a:r>
              <a:r>
                <a:rPr lang="en-US" altLang="zh-CN" sz="2000" i="1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-1</a:t>
              </a: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6056001" y="470061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5276856" y="4880005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332192" y="4883162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Rectangle 32"/>
            <p:cNvSpPr>
              <a:spLocks noChangeArrowheads="1"/>
            </p:cNvSpPr>
            <p:nvPr/>
          </p:nvSpPr>
          <p:spPr bwMode="auto">
            <a:xfrm>
              <a:off x="1627163" y="54673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8" name="Rectangle 33"/>
            <p:cNvSpPr>
              <a:spLocks noChangeArrowheads="1"/>
            </p:cNvSpPr>
            <p:nvPr/>
          </p:nvSpPr>
          <p:spPr bwMode="auto">
            <a:xfrm>
              <a:off x="1987525" y="54673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9" name="Line 34"/>
            <p:cNvSpPr>
              <a:spLocks noChangeShapeType="1"/>
            </p:cNvSpPr>
            <p:nvPr/>
          </p:nvSpPr>
          <p:spPr bwMode="auto">
            <a:xfrm>
              <a:off x="1279500" y="5646728"/>
              <a:ext cx="360363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 Box 35"/>
            <p:cNvSpPr txBox="1">
              <a:spLocks noChangeArrowheads="1"/>
            </p:cNvSpPr>
            <p:nvPr/>
          </p:nvSpPr>
          <p:spPr bwMode="auto">
            <a:xfrm>
              <a:off x="928662" y="5467341"/>
              <a:ext cx="554040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L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1" name="Rectangle 36"/>
            <p:cNvSpPr>
              <a:spLocks noChangeArrowheads="1"/>
            </p:cNvSpPr>
            <p:nvPr/>
          </p:nvSpPr>
          <p:spPr bwMode="auto">
            <a:xfrm>
              <a:off x="2760664" y="54673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2" name="Rectangle 37"/>
            <p:cNvSpPr>
              <a:spLocks noChangeArrowheads="1"/>
            </p:cNvSpPr>
            <p:nvPr/>
          </p:nvSpPr>
          <p:spPr bwMode="auto">
            <a:xfrm>
              <a:off x="3121027" y="54673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2166913" y="5645141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Rectangle 39"/>
            <p:cNvSpPr>
              <a:spLocks noChangeArrowheads="1"/>
            </p:cNvSpPr>
            <p:nvPr/>
          </p:nvSpPr>
          <p:spPr bwMode="auto">
            <a:xfrm>
              <a:off x="3809368" y="5467341"/>
              <a:ext cx="432000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i="1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n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-1</a:t>
              </a:r>
            </a:p>
          </p:txBody>
        </p:sp>
        <p:sp>
          <p:nvSpPr>
            <p:cNvPr id="55" name="Rectangle 40"/>
            <p:cNvSpPr>
              <a:spLocks noChangeArrowheads="1"/>
            </p:cNvSpPr>
            <p:nvPr/>
          </p:nvSpPr>
          <p:spPr bwMode="auto">
            <a:xfrm>
              <a:off x="4251010" y="54673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6" name="Line 41"/>
            <p:cNvSpPr>
              <a:spLocks noChangeShapeType="1"/>
            </p:cNvSpPr>
            <p:nvPr/>
          </p:nvSpPr>
          <p:spPr bwMode="auto">
            <a:xfrm>
              <a:off x="3339148" y="5646728"/>
              <a:ext cx="468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Rectangle 42"/>
            <p:cNvSpPr>
              <a:spLocks noChangeArrowheads="1"/>
            </p:cNvSpPr>
            <p:nvPr/>
          </p:nvSpPr>
          <p:spPr bwMode="auto">
            <a:xfrm>
              <a:off x="6806855" y="5467341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zh-CN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8" name="Rectangle 43"/>
            <p:cNvSpPr>
              <a:spLocks noChangeArrowheads="1"/>
            </p:cNvSpPr>
            <p:nvPr/>
          </p:nvSpPr>
          <p:spPr bwMode="auto">
            <a:xfrm>
              <a:off x="7167217" y="5467341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4360548" y="5646728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 Box 50"/>
            <p:cNvSpPr txBox="1">
              <a:spLocks noChangeArrowheads="1"/>
            </p:cNvSpPr>
            <p:nvPr/>
          </p:nvSpPr>
          <p:spPr bwMode="auto">
            <a:xfrm>
              <a:off x="4919348" y="5316550"/>
              <a:ext cx="398509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b="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61" name="Rectangle 39"/>
            <p:cNvSpPr>
              <a:spLocks noChangeArrowheads="1"/>
            </p:cNvSpPr>
            <p:nvPr/>
          </p:nvSpPr>
          <p:spPr bwMode="auto">
            <a:xfrm>
              <a:off x="5695639" y="546259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b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2" name="Rectangle 40"/>
            <p:cNvSpPr>
              <a:spLocks noChangeArrowheads="1"/>
            </p:cNvSpPr>
            <p:nvPr/>
          </p:nvSpPr>
          <p:spPr bwMode="auto">
            <a:xfrm>
              <a:off x="6056001" y="5462597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3" name="Line 41"/>
            <p:cNvSpPr>
              <a:spLocks noChangeShapeType="1"/>
            </p:cNvSpPr>
            <p:nvPr/>
          </p:nvSpPr>
          <p:spPr bwMode="auto">
            <a:xfrm>
              <a:off x="5347976" y="5641984"/>
              <a:ext cx="360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6332192" y="5645141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5" name="TextBox 3">
            <a:extLst>
              <a:ext uri="{FF2B5EF4-FFF2-40B4-BE49-F238E27FC236}">
                <a16:creationId xmlns:a16="http://schemas.microsoft.com/office/drawing/2014/main" id="{23B1A04A-38D1-443C-9F45-D0AF552208E3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6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780541-032D-4B40-A332-D72D2B367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7" name="图片 16" descr="图片包含 游戏机, 灯光, 灯&#10;&#10;描述已自动生成">
            <a:extLst>
              <a:ext uri="{FF2B5EF4-FFF2-40B4-BE49-F238E27FC236}">
                <a16:creationId xmlns:a16="http://schemas.microsoft.com/office/drawing/2014/main" id="{D83EA6CD-3761-43D5-BA07-7F5B91CF2E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1" r="37400" b="63681"/>
          <a:stretch/>
        </p:blipFill>
        <p:spPr>
          <a:xfrm>
            <a:off x="9753537" y="3664617"/>
            <a:ext cx="1800200" cy="24907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4337582" y="573965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4697944" y="573965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3989919" y="5919043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547006" y="5739656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L1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4915432" y="468555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5275794" y="468555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5983819" y="468555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6344182" y="468555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5493915" y="4864943"/>
            <a:ext cx="4680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8022181" y="468555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8382544" y="468555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92176" name="Freeform 16"/>
          <p:cNvSpPr>
            <a:spLocks/>
          </p:cNvSpPr>
          <p:nvPr/>
        </p:nvSpPr>
        <p:spPr bwMode="auto">
          <a:xfrm>
            <a:off x="7547519" y="4863357"/>
            <a:ext cx="4873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4816282" y="4096389"/>
            <a:ext cx="360363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</a:t>
            </a:r>
          </a:p>
        </p:txBody>
      </p:sp>
      <p:sp>
        <p:nvSpPr>
          <p:cNvPr id="92180" name="Freeform 20"/>
          <p:cNvSpPr>
            <a:spLocks/>
          </p:cNvSpPr>
          <p:nvPr/>
        </p:nvSpPr>
        <p:spPr bwMode="auto">
          <a:xfrm>
            <a:off x="6453719" y="4864944"/>
            <a:ext cx="487362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81" name="Text Box 21"/>
          <p:cNvSpPr txBox="1">
            <a:spLocks noChangeArrowheads="1"/>
          </p:cNvSpPr>
          <p:nvPr/>
        </p:nvSpPr>
        <p:spPr bwMode="auto">
          <a:xfrm>
            <a:off x="7101420" y="4444256"/>
            <a:ext cx="427041" cy="49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92183" name="Rectangle 23"/>
          <p:cNvSpPr>
            <a:spLocks noChangeArrowheads="1"/>
          </p:cNvSpPr>
          <p:nvPr/>
        </p:nvSpPr>
        <p:spPr bwMode="auto">
          <a:xfrm>
            <a:off x="4337582" y="638100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4697944" y="638100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185" name="Line 25"/>
          <p:cNvSpPr>
            <a:spLocks noChangeShapeType="1"/>
          </p:cNvSpPr>
          <p:nvPr/>
        </p:nvSpPr>
        <p:spPr bwMode="auto">
          <a:xfrm>
            <a:off x="3989919" y="6560393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86" name="Text Box 26"/>
          <p:cNvSpPr txBox="1">
            <a:spLocks noChangeArrowheads="1"/>
          </p:cNvSpPr>
          <p:nvPr/>
        </p:nvSpPr>
        <p:spPr bwMode="auto">
          <a:xfrm>
            <a:off x="3547006" y="6381006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L2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131334" y="5091957"/>
            <a:ext cx="2468564" cy="1368425"/>
            <a:chOff x="1730" y="1842"/>
            <a:chExt cx="1555" cy="862"/>
          </a:xfrm>
        </p:grpSpPr>
        <p:sp>
          <p:nvSpPr>
            <p:cNvPr id="92188" name="Freeform 28"/>
            <p:cNvSpPr>
              <a:spLocks/>
            </p:cNvSpPr>
            <p:nvPr/>
          </p:nvSpPr>
          <p:spPr bwMode="auto">
            <a:xfrm>
              <a:off x="1730" y="1842"/>
              <a:ext cx="680" cy="862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70" y="202"/>
                </a:cxn>
                <a:cxn ang="0">
                  <a:pos x="646" y="341"/>
                </a:cxn>
                <a:cxn ang="0">
                  <a:pos x="590" y="478"/>
                </a:cxn>
                <a:cxn ang="0">
                  <a:pos x="522" y="594"/>
                </a:cxn>
                <a:cxn ang="0">
                  <a:pos x="438" y="690"/>
                </a:cxn>
                <a:cxn ang="0">
                  <a:pos x="346" y="762"/>
                </a:cxn>
                <a:cxn ang="0">
                  <a:pos x="234" y="814"/>
                </a:cxn>
                <a:cxn ang="0">
                  <a:pos x="0" y="862"/>
                </a:cxn>
              </a:cxnLst>
              <a:rect l="0" t="0" r="r" b="b"/>
              <a:pathLst>
                <a:path w="680" h="862">
                  <a:moveTo>
                    <a:pt x="680" y="0"/>
                  </a:moveTo>
                  <a:lnTo>
                    <a:pt x="670" y="202"/>
                  </a:lnTo>
                  <a:lnTo>
                    <a:pt x="646" y="341"/>
                  </a:lnTo>
                  <a:lnTo>
                    <a:pt x="590" y="478"/>
                  </a:lnTo>
                  <a:lnTo>
                    <a:pt x="522" y="594"/>
                  </a:lnTo>
                  <a:lnTo>
                    <a:pt x="438" y="690"/>
                  </a:lnTo>
                  <a:lnTo>
                    <a:pt x="346" y="762"/>
                  </a:lnTo>
                  <a:lnTo>
                    <a:pt x="234" y="814"/>
                  </a:lnTo>
                  <a:lnTo>
                    <a:pt x="0" y="862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2189" name="Text Box 29"/>
            <p:cNvSpPr txBox="1">
              <a:spLocks noChangeArrowheads="1"/>
            </p:cNvSpPr>
            <p:nvPr/>
          </p:nvSpPr>
          <p:spPr bwMode="auto">
            <a:xfrm>
              <a:off x="2335" y="2296"/>
              <a:ext cx="950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头插法建表</a:t>
              </a:r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4077232" y="5163393"/>
            <a:ext cx="1871663" cy="647700"/>
            <a:chOff x="1066" y="1887"/>
            <a:chExt cx="1179" cy="408"/>
          </a:xfrm>
        </p:grpSpPr>
        <p:sp>
          <p:nvSpPr>
            <p:cNvPr id="92187" name="Freeform 27"/>
            <p:cNvSpPr>
              <a:spLocks/>
            </p:cNvSpPr>
            <p:nvPr/>
          </p:nvSpPr>
          <p:spPr bwMode="auto">
            <a:xfrm>
              <a:off x="1730" y="1887"/>
              <a:ext cx="278" cy="408"/>
            </a:xfrm>
            <a:custGeom>
              <a:avLst/>
              <a:gdLst/>
              <a:ahLst/>
              <a:cxnLst>
                <a:cxn ang="0">
                  <a:pos x="272" y="0"/>
                </a:cxn>
                <a:cxn ang="0">
                  <a:pos x="278" y="136"/>
                </a:cxn>
                <a:cxn ang="0">
                  <a:pos x="274" y="197"/>
                </a:cxn>
                <a:cxn ang="0">
                  <a:pos x="254" y="269"/>
                </a:cxn>
                <a:cxn ang="0">
                  <a:pos x="214" y="321"/>
                </a:cxn>
                <a:cxn ang="0">
                  <a:pos x="170" y="369"/>
                </a:cxn>
                <a:cxn ang="0">
                  <a:pos x="0" y="408"/>
                </a:cxn>
              </a:cxnLst>
              <a:rect l="0" t="0" r="r" b="b"/>
              <a:pathLst>
                <a:path w="278" h="408">
                  <a:moveTo>
                    <a:pt x="272" y="0"/>
                  </a:moveTo>
                  <a:lnTo>
                    <a:pt x="278" y="136"/>
                  </a:lnTo>
                  <a:lnTo>
                    <a:pt x="274" y="197"/>
                  </a:lnTo>
                  <a:lnTo>
                    <a:pt x="254" y="269"/>
                  </a:lnTo>
                  <a:lnTo>
                    <a:pt x="214" y="321"/>
                  </a:lnTo>
                  <a:lnTo>
                    <a:pt x="170" y="369"/>
                  </a:lnTo>
                  <a:lnTo>
                    <a:pt x="0" y="408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2190" name="Text Box 30"/>
            <p:cNvSpPr txBox="1">
              <a:spLocks noChangeArrowheads="1"/>
            </p:cNvSpPr>
            <p:nvPr/>
          </p:nvSpPr>
          <p:spPr bwMode="auto">
            <a:xfrm>
              <a:off x="1066" y="1888"/>
              <a:ext cx="1179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尾插法建表</a:t>
              </a:r>
            </a:p>
          </p:txBody>
        </p:sp>
      </p:grpSp>
      <p:sp>
        <p:nvSpPr>
          <p:cNvPr id="92191" name="Line 31"/>
          <p:cNvSpPr>
            <a:spLocks noChangeShapeType="1"/>
          </p:cNvSpPr>
          <p:nvPr/>
        </p:nvSpPr>
        <p:spPr bwMode="auto">
          <a:xfrm>
            <a:off x="5085294" y="4301382"/>
            <a:ext cx="0" cy="358775"/>
          </a:xfrm>
          <a:prstGeom prst="line">
            <a:avLst/>
          </a:prstGeom>
          <a:noFill/>
          <a:ln w="19050">
            <a:solidFill>
              <a:srgbClr val="F19903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67050" y="2026138"/>
            <a:ext cx="10153128" cy="195974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 marL="457200" indent="-457200" algn="just">
              <a:lnSpc>
                <a:spcPct val="130000"/>
              </a:lnSpc>
              <a:buClr>
                <a:srgbClr val="F19903"/>
              </a:buClr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利用原单链表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中的所有结点通过改变指针域重组成单链表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just">
              <a:lnSpc>
                <a:spcPct val="130000"/>
              </a:lnSpc>
              <a:buClr>
                <a:srgbClr val="F19903"/>
              </a:buClr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由于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中结点的相对顺序与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中的相同，所以采用尾插法建立单链表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</a:p>
          <a:p>
            <a:pPr marL="457200" indent="-457200" algn="just">
              <a:lnSpc>
                <a:spcPct val="130000"/>
              </a:lnSpc>
              <a:buClr>
                <a:srgbClr val="F19903"/>
              </a:buClr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由于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中结点的相对顺序与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中的相反，所以采用头插法建立单链表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40" name="AutoShape 8">
            <a:extLst>
              <a:ext uri="{FF2B5EF4-FFF2-40B4-BE49-F238E27FC236}">
                <a16:creationId xmlns:a16="http://schemas.microsoft.com/office/drawing/2014/main" id="{9F4B4287-333E-4C06-873E-18ADC2E96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20" y="1483927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63AFE7F9-E59F-427B-8D10-7070B97245F9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363A91-9490-42F3-84B9-CA96C3AC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4" name="图片 33" descr="乐高玩具&#10;&#10;低可信度描述已自动生成">
            <a:extLst>
              <a:ext uri="{FF2B5EF4-FFF2-40B4-BE49-F238E27FC236}">
                <a16:creationId xmlns:a16="http://schemas.microsoft.com/office/drawing/2014/main" id="{04C77FD6-8641-4A71-88B9-23ABA22180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6056">
            <a:off x="9021820" y="4901759"/>
            <a:ext cx="3431041" cy="231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1916115" y="1332239"/>
            <a:ext cx="8359769" cy="31011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216000" rIns="144000" bIns="21600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split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*&amp;L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LinkNode *&amp;L1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*&amp;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L2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)</a:t>
            </a: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*p=L-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*q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r1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指向第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L1=L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	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利用原来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的头结点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r1=L1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	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始终指向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的尾结点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L2=(LinkNode *)malloc(sizeof(LinkNode));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L2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的头结点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L2-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&gt;next=NULL;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置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L2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的指针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域为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NULL      </a:t>
            </a:r>
            <a:endParaRPr lang="en-US" altLang="zh-CN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616082" y="587662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976444" y="587662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268419" y="6056015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825506" y="5876628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L1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193932" y="534089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554294" y="534089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260735" y="534089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622682" y="534089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4792735" y="5520285"/>
            <a:ext cx="4680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353061" y="534089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7713424" y="534089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6878399" y="5518699"/>
            <a:ext cx="4873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Freeform 20"/>
          <p:cNvSpPr>
            <a:spLocks/>
          </p:cNvSpPr>
          <p:nvPr/>
        </p:nvSpPr>
        <p:spPr bwMode="auto">
          <a:xfrm>
            <a:off x="5732219" y="5520286"/>
            <a:ext cx="487362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379920" y="5099598"/>
            <a:ext cx="427041" cy="49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3616082" y="6381006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3976444" y="6381006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  <a:endParaRPr lang="zh-CN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3268419" y="6560393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2825506" y="6381006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L2</a:t>
            </a: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4363794" y="4956724"/>
            <a:ext cx="0" cy="358775"/>
          </a:xfrm>
          <a:prstGeom prst="line">
            <a:avLst/>
          </a:prstGeom>
          <a:noFill/>
          <a:ln w="28575">
            <a:solidFill>
              <a:srgbClr val="F19903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4089144" y="4645550"/>
            <a:ext cx="360363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</a:t>
            </a:r>
          </a:p>
        </p:txBody>
      </p:sp>
      <p:sp>
        <p:nvSpPr>
          <p:cNvPr id="29" name="下箭头 28"/>
          <p:cNvSpPr/>
          <p:nvPr/>
        </p:nvSpPr>
        <p:spPr>
          <a:xfrm>
            <a:off x="5148173" y="4436790"/>
            <a:ext cx="474508" cy="608015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72922" y="4480655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建表的准备工作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5F52BE82-FFB7-485A-9CD5-866D2918B7F1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DD75B6-975F-468F-AEF7-06526B8AF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4" name="图片 33" descr="乐高玩具&#10;&#10;低可信度描述已自动生成">
            <a:extLst>
              <a:ext uri="{FF2B5EF4-FFF2-40B4-BE49-F238E27FC236}">
                <a16:creationId xmlns:a16="http://schemas.microsoft.com/office/drawing/2014/main" id="{BB2B895D-E7A0-4151-9569-CA4ADAD46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6056">
            <a:off x="9635321" y="4471619"/>
            <a:ext cx="3431041" cy="231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2027548" y="1335412"/>
            <a:ext cx="8136904" cy="31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(p!=NULL)</a:t>
            </a: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 err="1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r1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-&gt;next=p;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采用尾插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法将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p(data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值为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插入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L1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</a:t>
            </a:r>
          </a:p>
          <a:p>
            <a:pPr algn="l">
              <a:lnSpc>
                <a:spcPct val="5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仿宋" pitchFamily="49" charset="-122"/>
              </a:rPr>
              <a:t>r1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</a:rPr>
              <a:t>=p;</a:t>
            </a: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p=p-&gt;next;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移向下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data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值为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bi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q=p-&gt;next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     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保存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的后继结点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p-&gt;next=</a:t>
            </a:r>
            <a:r>
              <a:rPr lang="en-US" altLang="zh-CN" sz="1800" dirty="0" err="1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L2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-&gt;next;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采用头插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法将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插入</a:t>
            </a:r>
            <a:r>
              <a:rPr lang="en-US" altLang="zh-CN" sz="1800" dirty="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L2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</a:p>
          <a:p>
            <a:pPr algn="l">
              <a:lnSpc>
                <a:spcPct val="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 err="1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L2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-&gt;next=p;</a:t>
            </a: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p=q;	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重新指向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1800" err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i+1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仿宋" pitchFamily="49" charset="-122"/>
              </a:rPr>
              <a:t>r1-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仿宋" pitchFamily="49" charset="-122"/>
              </a:rPr>
              <a:t>&gt;next=NULL;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尾结点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next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置空</a:t>
            </a: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511624" y="573582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71986" y="573582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163961" y="5915211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721048" y="5735824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L1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49782" y="501285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110144" y="501285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818169" y="501285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178532" y="501285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5358745" y="5192241"/>
            <a:ext cx="4680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713671" y="501285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8074034" y="501285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7239009" y="5190655"/>
            <a:ext cx="4873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4735506" y="4269902"/>
            <a:ext cx="360363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</a:t>
            </a:r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6288069" y="5192242"/>
            <a:ext cx="487362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834170" y="4771554"/>
            <a:ext cx="374677" cy="49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3511624" y="6377174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871986" y="6377174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3163961" y="6556561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2721048" y="6377174"/>
            <a:ext cx="503238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L2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423092" y="5580064"/>
            <a:ext cx="3130551" cy="1042988"/>
            <a:chOff x="1409" y="2047"/>
            <a:chExt cx="1972" cy="657"/>
          </a:xfrm>
        </p:grpSpPr>
        <p:sp>
          <p:nvSpPr>
            <p:cNvPr id="23" name="Freeform 28"/>
            <p:cNvSpPr>
              <a:spLocks/>
            </p:cNvSpPr>
            <p:nvPr/>
          </p:nvSpPr>
          <p:spPr bwMode="auto">
            <a:xfrm>
              <a:off x="1409" y="2047"/>
              <a:ext cx="982" cy="657"/>
            </a:xfrm>
            <a:custGeom>
              <a:avLst/>
              <a:gdLst/>
              <a:ahLst/>
              <a:cxnLst>
                <a:cxn ang="0">
                  <a:pos x="680" y="0"/>
                </a:cxn>
                <a:cxn ang="0">
                  <a:pos x="670" y="202"/>
                </a:cxn>
                <a:cxn ang="0">
                  <a:pos x="646" y="341"/>
                </a:cxn>
                <a:cxn ang="0">
                  <a:pos x="590" y="478"/>
                </a:cxn>
                <a:cxn ang="0">
                  <a:pos x="522" y="594"/>
                </a:cxn>
                <a:cxn ang="0">
                  <a:pos x="438" y="690"/>
                </a:cxn>
                <a:cxn ang="0">
                  <a:pos x="346" y="762"/>
                </a:cxn>
                <a:cxn ang="0">
                  <a:pos x="234" y="814"/>
                </a:cxn>
                <a:cxn ang="0">
                  <a:pos x="0" y="862"/>
                </a:cxn>
              </a:cxnLst>
              <a:rect l="0" t="0" r="r" b="b"/>
              <a:pathLst>
                <a:path w="680" h="862">
                  <a:moveTo>
                    <a:pt x="680" y="0"/>
                  </a:moveTo>
                  <a:lnTo>
                    <a:pt x="670" y="202"/>
                  </a:lnTo>
                  <a:lnTo>
                    <a:pt x="646" y="341"/>
                  </a:lnTo>
                  <a:lnTo>
                    <a:pt x="590" y="478"/>
                  </a:lnTo>
                  <a:lnTo>
                    <a:pt x="522" y="594"/>
                  </a:lnTo>
                  <a:lnTo>
                    <a:pt x="438" y="690"/>
                  </a:lnTo>
                  <a:lnTo>
                    <a:pt x="346" y="762"/>
                  </a:lnTo>
                  <a:lnTo>
                    <a:pt x="234" y="814"/>
                  </a:lnTo>
                  <a:lnTo>
                    <a:pt x="0" y="862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2202" y="2467"/>
              <a:ext cx="117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头插法建表</a:t>
              </a:r>
            </a:p>
          </p:txBody>
        </p:sp>
      </p:grpSp>
      <p:grpSp>
        <p:nvGrpSpPr>
          <p:cNvPr id="22" name="Group 33"/>
          <p:cNvGrpSpPr>
            <a:grpSpLocks/>
          </p:cNvGrpSpPr>
          <p:nvPr/>
        </p:nvGrpSpPr>
        <p:grpSpPr bwMode="auto">
          <a:xfrm>
            <a:off x="3519469" y="5284479"/>
            <a:ext cx="1871663" cy="593855"/>
            <a:chOff x="819" y="1922"/>
            <a:chExt cx="1179" cy="375"/>
          </a:xfrm>
        </p:grpSpPr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1328" y="2059"/>
              <a:ext cx="650" cy="238"/>
            </a:xfrm>
            <a:custGeom>
              <a:avLst/>
              <a:gdLst/>
              <a:ahLst/>
              <a:cxnLst>
                <a:cxn ang="0">
                  <a:pos x="272" y="0"/>
                </a:cxn>
                <a:cxn ang="0">
                  <a:pos x="278" y="136"/>
                </a:cxn>
                <a:cxn ang="0">
                  <a:pos x="274" y="197"/>
                </a:cxn>
                <a:cxn ang="0">
                  <a:pos x="254" y="269"/>
                </a:cxn>
                <a:cxn ang="0">
                  <a:pos x="214" y="321"/>
                </a:cxn>
                <a:cxn ang="0">
                  <a:pos x="170" y="369"/>
                </a:cxn>
                <a:cxn ang="0">
                  <a:pos x="0" y="408"/>
                </a:cxn>
              </a:cxnLst>
              <a:rect l="0" t="0" r="r" b="b"/>
              <a:pathLst>
                <a:path w="278" h="408">
                  <a:moveTo>
                    <a:pt x="272" y="0"/>
                  </a:moveTo>
                  <a:lnTo>
                    <a:pt x="278" y="136"/>
                  </a:lnTo>
                  <a:lnTo>
                    <a:pt x="274" y="197"/>
                  </a:lnTo>
                  <a:lnTo>
                    <a:pt x="254" y="269"/>
                  </a:lnTo>
                  <a:lnTo>
                    <a:pt x="214" y="321"/>
                  </a:lnTo>
                  <a:lnTo>
                    <a:pt x="170" y="369"/>
                  </a:lnTo>
                  <a:lnTo>
                    <a:pt x="0" y="408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819" y="1922"/>
              <a:ext cx="117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尾插法建表</a:t>
              </a:r>
            </a:p>
          </p:txBody>
        </p:sp>
      </p:grp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4919644" y="4628680"/>
            <a:ext cx="0" cy="358775"/>
          </a:xfrm>
          <a:prstGeom prst="line">
            <a:avLst/>
          </a:prstGeom>
          <a:noFill/>
          <a:ln w="19050">
            <a:solidFill>
              <a:srgbClr val="F19903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5835634" y="4389761"/>
            <a:ext cx="452435" cy="579437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A2690CE3-A53E-4E44-BFC3-A305D9023B2F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7C5E36-6D4A-4293-895A-AE2BDF687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4" name="图片 33" descr="乐高玩具&#10;&#10;低可信度描述已自动生成">
            <a:extLst>
              <a:ext uri="{FF2B5EF4-FFF2-40B4-BE49-F238E27FC236}">
                <a16:creationId xmlns:a16="http://schemas.microsoft.com/office/drawing/2014/main" id="{A57726D8-93E1-4EC6-A451-2955C1609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6056">
            <a:off x="9635321" y="4471619"/>
            <a:ext cx="3431041" cy="231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6239" y="1950001"/>
            <a:ext cx="7416824" cy="3970318"/>
          </a:xfrm>
          <a:prstGeom prst="rect">
            <a:avLst/>
          </a:prstGeom>
          <a:noFill/>
          <a:ln w="38100">
            <a:solidFill>
              <a:srgbClr val="F3980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indent="0" algn="jus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None/>
              <a:defRPr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/>
              <a:t>思考题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    假设</a:t>
            </a:r>
            <a:r>
              <a:rPr lang="zh-CN" altLang="zh-CN">
                <a:solidFill>
                  <a:schemeClr val="tx1"/>
                </a:solidFill>
              </a:rPr>
              <a:t>有一个带头</a:t>
            </a:r>
            <a:r>
              <a:rPr lang="zh-CN" altLang="en-US">
                <a:solidFill>
                  <a:schemeClr val="tx1"/>
                </a:solidFill>
              </a:rPr>
              <a:t>结点</a:t>
            </a:r>
            <a:r>
              <a:rPr lang="zh-CN" altLang="zh-CN">
                <a:solidFill>
                  <a:schemeClr val="tx1"/>
                </a:solidFill>
              </a:rPr>
              <a:t>的单链表</a:t>
            </a: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zh-CN" altLang="en-US">
                <a:solidFill>
                  <a:schemeClr val="tx1"/>
                </a:solidFill>
              </a:rPr>
              <a:t>，每个结点值由单个数字、小写字母和大写字母构成。设计一个算法将其拆分成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个带头结点的单链表</a:t>
            </a:r>
            <a:r>
              <a:rPr lang="en-US" altLang="zh-CN">
                <a:solidFill>
                  <a:schemeClr val="tx1"/>
                </a:solidFill>
              </a:rPr>
              <a:t>L1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L2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L3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L1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zh-CN" altLang="en-US">
                <a:solidFill>
                  <a:schemeClr val="tx1"/>
                </a:solidFill>
              </a:rPr>
              <a:t>中的所有数字结点，</a:t>
            </a:r>
            <a:r>
              <a:rPr lang="en-US" altLang="zh-CN">
                <a:solidFill>
                  <a:schemeClr val="tx1"/>
                </a:solidFill>
              </a:rPr>
              <a:t>L2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zh-CN" altLang="en-US">
                <a:solidFill>
                  <a:schemeClr val="tx1"/>
                </a:solidFill>
              </a:rPr>
              <a:t>中的所有小写字母结点，</a:t>
            </a:r>
            <a:r>
              <a:rPr lang="en-US" altLang="zh-CN">
                <a:solidFill>
                  <a:schemeClr val="tx1"/>
                </a:solidFill>
              </a:rPr>
              <a:t>L3</a:t>
            </a:r>
            <a:r>
              <a:rPr lang="zh-CN" altLang="en-US">
                <a:solidFill>
                  <a:schemeClr val="tx1"/>
                </a:solidFill>
              </a:rPr>
              <a:t>包含</a:t>
            </a:r>
            <a:r>
              <a:rPr lang="en-US" altLang="zh-CN">
                <a:solidFill>
                  <a:schemeClr val="tx1"/>
                </a:solidFill>
              </a:rPr>
              <a:t>L</a:t>
            </a:r>
            <a:r>
              <a:rPr lang="zh-CN" altLang="en-US">
                <a:solidFill>
                  <a:schemeClr val="tx1"/>
                </a:solidFill>
              </a:rPr>
              <a:t>中的所有大写字母结点。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</a:t>
            </a:r>
            <a:r>
              <a:rPr lang="zh-CN" altLang="en-US">
                <a:solidFill>
                  <a:schemeClr val="tx1"/>
                </a:solidFill>
              </a:rPr>
              <a:t>该算法如何设计？　　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C3A3B21-432F-4534-8E80-06635250E64A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F6DC82-7343-414F-B2B1-68E5ED8B1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0" name="图片 9" descr="卡通人物&#10;&#10;中度可信度描述已自动生成">
            <a:extLst>
              <a:ext uri="{FF2B5EF4-FFF2-40B4-BE49-F238E27FC236}">
                <a16:creationId xmlns:a16="http://schemas.microsoft.com/office/drawing/2014/main" id="{321E0044-C89D-440D-A1D4-CFFCE9DA01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1409871"/>
            <a:ext cx="5438055" cy="543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2252624" y="2611782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2793961" y="2611782"/>
            <a:ext cx="539750" cy="431800"/>
          </a:xfrm>
          <a:prstGeom prst="rect">
            <a:avLst/>
          </a:prstGeom>
          <a:gradFill>
            <a:gsLst>
              <a:gs pos="0">
                <a:srgbClr val="F19903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264220" name="Rectangle 28"/>
          <p:cNvSpPr>
            <a:spLocks noChangeArrowheads="1"/>
          </p:cNvSpPr>
          <p:nvPr/>
        </p:nvSpPr>
        <p:spPr bwMode="auto">
          <a:xfrm>
            <a:off x="3621049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1" name="Rectangle 29"/>
          <p:cNvSpPr>
            <a:spLocks noChangeArrowheads="1"/>
          </p:cNvSpPr>
          <p:nvPr/>
        </p:nvSpPr>
        <p:spPr bwMode="auto">
          <a:xfrm>
            <a:off x="4162386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2" name="Rectangle 30"/>
          <p:cNvSpPr>
            <a:spLocks noChangeArrowheads="1"/>
          </p:cNvSpPr>
          <p:nvPr/>
        </p:nvSpPr>
        <p:spPr bwMode="auto">
          <a:xfrm>
            <a:off x="5059324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3" name="Rectangle 31"/>
          <p:cNvSpPr>
            <a:spLocks noChangeArrowheads="1"/>
          </p:cNvSpPr>
          <p:nvPr/>
        </p:nvSpPr>
        <p:spPr bwMode="auto">
          <a:xfrm>
            <a:off x="5600661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4" name="Rectangle 32"/>
          <p:cNvSpPr>
            <a:spLocks noChangeArrowheads="1"/>
          </p:cNvSpPr>
          <p:nvPr/>
        </p:nvSpPr>
        <p:spPr bwMode="auto">
          <a:xfrm>
            <a:off x="7940636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264225" name="Rectangle 33"/>
          <p:cNvSpPr>
            <a:spLocks noChangeArrowheads="1"/>
          </p:cNvSpPr>
          <p:nvPr/>
        </p:nvSpPr>
        <p:spPr bwMode="auto">
          <a:xfrm>
            <a:off x="8481974" y="261178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264226" name="Text Box 34"/>
          <p:cNvSpPr txBox="1">
            <a:spLocks noChangeArrowheads="1"/>
          </p:cNvSpPr>
          <p:nvPr/>
        </p:nvSpPr>
        <p:spPr bwMode="auto">
          <a:xfrm>
            <a:off x="6645237" y="2611782"/>
            <a:ext cx="5762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Consolas" pitchFamily="49" charset="0"/>
              </a:rPr>
              <a:t>…</a:t>
            </a:r>
          </a:p>
        </p:txBody>
      </p:sp>
      <p:sp>
        <p:nvSpPr>
          <p:cNvPr id="264227" name="Arc 35"/>
          <p:cNvSpPr>
            <a:spLocks/>
          </p:cNvSpPr>
          <p:nvPr/>
        </p:nvSpPr>
        <p:spPr bwMode="auto">
          <a:xfrm>
            <a:off x="2166910" y="2253008"/>
            <a:ext cx="360362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29" name="Line 37"/>
          <p:cNvSpPr>
            <a:spLocks noChangeShapeType="1"/>
          </p:cNvSpPr>
          <p:nvPr/>
        </p:nvSpPr>
        <p:spPr bwMode="auto">
          <a:xfrm>
            <a:off x="3044787" y="2827682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0" name="Line 38"/>
          <p:cNvSpPr>
            <a:spLocks noChangeShapeType="1"/>
          </p:cNvSpPr>
          <p:nvPr/>
        </p:nvSpPr>
        <p:spPr bwMode="auto">
          <a:xfrm>
            <a:off x="4484649" y="2827682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1" name="Line 39"/>
          <p:cNvSpPr>
            <a:spLocks noChangeShapeType="1"/>
          </p:cNvSpPr>
          <p:nvPr/>
        </p:nvSpPr>
        <p:spPr bwMode="auto">
          <a:xfrm>
            <a:off x="5926099" y="2827682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4232" name="Line 40"/>
          <p:cNvSpPr>
            <a:spLocks noChangeShapeType="1"/>
          </p:cNvSpPr>
          <p:nvPr/>
        </p:nvSpPr>
        <p:spPr bwMode="auto">
          <a:xfrm>
            <a:off x="7365962" y="2827682"/>
            <a:ext cx="5762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1487488" y="4294402"/>
            <a:ext cx="9577064" cy="156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ts val="35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首结点的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操作和表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中其他结点的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相一致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，无需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进行特殊处理；</a:t>
            </a:r>
          </a:p>
          <a:p>
            <a:pPr marL="457200" indent="-457200" algn="l">
              <a:lnSpc>
                <a:spcPts val="35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无论链表是否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为空，都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一个头结点，因此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空表和非空表的处理也就统一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了。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1336204" y="3609838"/>
            <a:ext cx="496887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单链表增加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一个头结点的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优点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如下：</a:t>
            </a:r>
          </a:p>
        </p:txBody>
      </p: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1254964" y="1539421"/>
            <a:ext cx="242889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带头结点单链表</a:t>
            </a:r>
            <a:endParaRPr lang="zh-CN" altLang="en-US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1809720" y="2038694"/>
            <a:ext cx="43180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969E6162-428E-467C-89DE-CE62C11132A4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6DB3C2F-D0F2-40DB-86F5-111DB4D5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83240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</a:t>
            </a:r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链表</a:t>
            </a:r>
          </a:p>
        </p:txBody>
      </p:sp>
      <p:pic>
        <p:nvPicPr>
          <p:cNvPr id="24" name="图片 23" descr="卡通人物&#10;&#10;中度可信度描述已自动生成">
            <a:extLst>
              <a:ext uri="{FF2B5EF4-FFF2-40B4-BE49-F238E27FC236}">
                <a16:creationId xmlns:a16="http://schemas.microsoft.com/office/drawing/2014/main" id="{FEC5165A-F5AF-4906-B970-8F4FFECF0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40" y="945344"/>
            <a:ext cx="2741900" cy="27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"/>
          <p:cNvGrpSpPr/>
          <p:nvPr/>
        </p:nvGrpSpPr>
        <p:grpSpPr>
          <a:xfrm>
            <a:off x="1882202" y="2459239"/>
            <a:ext cx="4854066" cy="2268193"/>
            <a:chOff x="316403" y="2466649"/>
            <a:chExt cx="4854066" cy="2268193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316403" y="2466649"/>
              <a:ext cx="4197909" cy="466007"/>
            </a:xfrm>
            <a:prstGeom prst="rect">
              <a:avLst/>
            </a:prstGeom>
            <a:solidFill>
              <a:srgbClr val="F19903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tIns="72000" bIns="72000">
              <a:spAutoFit/>
            </a:bodyPr>
            <a:lstStyle/>
            <a:p>
              <a:pPr>
                <a:lnSpc>
                  <a:spcPts val="2500"/>
                </a:lnSpc>
                <a:spcBef>
                  <a:spcPts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Consolas" pitchFamily="49" charset="0"/>
                  <a:ea typeface="微软雅黑" pitchFamily="34" charset="-122"/>
                  <a:cs typeface="Consolas" pitchFamily="49" charset="0"/>
                  <a:sym typeface="Wingdings"/>
                </a:rPr>
                <a:t> 以</a:t>
              </a:r>
              <a:r>
                <a:rPr lang="zh-CN" altLang="en-US" dirty="0">
                  <a:solidFill>
                    <a:schemeClr val="bg1"/>
                  </a:solidFill>
                  <a:latin typeface="Consolas" pitchFamily="49" charset="0"/>
                  <a:ea typeface="微软雅黑" pitchFamily="34" charset="-122"/>
                  <a:cs typeface="Consolas" pitchFamily="49" charset="0"/>
                  <a:sym typeface="Wingdings"/>
                </a:rPr>
                <a:t>查找为基础的算法设计</a:t>
              </a:r>
              <a:endParaRPr lang="zh-CN" altLang="en-US" dirty="0"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751" y="3436410"/>
              <a:ext cx="4357718" cy="1298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Clr>
                  <a:srgbClr val="F19903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rPr>
                <a:t>按照</a:t>
              </a:r>
              <a:r>
                <a:rPr lang="zh-CN" altLang="en-US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rPr>
                <a:t>条件进行结点查找</a:t>
              </a:r>
              <a:r>
                <a:rPr lang="en-US" altLang="zh-CN" dirty="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rPr>
                <a:t>;</a:t>
              </a:r>
            </a:p>
            <a:p>
              <a:pPr marL="457200" indent="-457200" algn="l">
                <a:lnSpc>
                  <a:spcPct val="150000"/>
                </a:lnSpc>
                <a:buClr>
                  <a:srgbClr val="F19903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</a:rPr>
                <a:t>进行插入或者删除操作。</a:t>
              </a:r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A4429A4-8272-4D62-9CBA-A2D93EAD91FA}"/>
              </a:ext>
            </a:extLst>
          </p:cNvPr>
          <p:cNvSpPr txBox="1"/>
          <p:nvPr/>
        </p:nvSpPr>
        <p:spPr>
          <a:xfrm>
            <a:off x="1559496" y="1579301"/>
            <a:ext cx="567690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buClr>
                <a:srgbClr val="F19903"/>
              </a:buClr>
            </a:pPr>
            <a:r>
              <a:rPr lang="zh-CN" altLang="en-US" sz="2400"/>
              <a:t> </a:t>
            </a:r>
            <a:r>
              <a:rPr lang="en-US" altLang="zh-CN" sz="2400"/>
              <a:t>4</a:t>
            </a:r>
            <a:r>
              <a:rPr lang="zh-CN" altLang="en-US" sz="2400"/>
              <a:t>、单链表的算法设计方法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9B9C5AD-C9D6-48DC-98C5-E995F7AB82B4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361676-AABA-4258-AC41-C2D200D89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F70B8F4-0124-49BE-B7F4-EEA7E96A0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79" y="1579301"/>
            <a:ext cx="5137612" cy="5137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055688" y="1572242"/>
            <a:ext cx="9709369" cy="83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0"/>
              </a:spcBef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2.7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个算法，删除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一个单链表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中元素值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最大的结点（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假设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最大值结点是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唯一的）。</a:t>
            </a:r>
          </a:p>
        </p:txBody>
      </p:sp>
      <p:sp>
        <p:nvSpPr>
          <p:cNvPr id="80965" name="Text Box 69"/>
          <p:cNvSpPr txBox="1">
            <a:spLocks noChangeArrowheads="1"/>
          </p:cNvSpPr>
          <p:nvPr/>
        </p:nvSpPr>
        <p:spPr bwMode="auto">
          <a:xfrm>
            <a:off x="1936751" y="4185515"/>
            <a:ext cx="433387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</a:p>
        </p:txBody>
      </p:sp>
      <p:sp>
        <p:nvSpPr>
          <p:cNvPr id="80927" name="Line 31"/>
          <p:cNvSpPr>
            <a:spLocks noChangeShapeType="1"/>
          </p:cNvSpPr>
          <p:nvPr/>
        </p:nvSpPr>
        <p:spPr bwMode="auto">
          <a:xfrm>
            <a:off x="2236787" y="4690339"/>
            <a:ext cx="360000" cy="0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523412" y="4477615"/>
            <a:ext cx="838200" cy="517525"/>
            <a:chOff x="4752" y="2691"/>
            <a:chExt cx="528" cy="326"/>
          </a:xfrm>
        </p:grpSpPr>
        <p:sp>
          <p:nvSpPr>
            <p:cNvPr id="80931" name="Rectangle 35"/>
            <p:cNvSpPr>
              <a:spLocks noChangeArrowheads="1"/>
            </p:cNvSpPr>
            <p:nvPr/>
          </p:nvSpPr>
          <p:spPr bwMode="auto">
            <a:xfrm>
              <a:off x="4992" y="2691"/>
              <a:ext cx="288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32" name="Rectangle 36"/>
            <p:cNvSpPr>
              <a:spLocks noChangeArrowheads="1"/>
            </p:cNvSpPr>
            <p:nvPr/>
          </p:nvSpPr>
          <p:spPr bwMode="auto">
            <a:xfrm>
              <a:off x="4752" y="2691"/>
              <a:ext cx="240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33" name="Line 37"/>
            <p:cNvSpPr>
              <a:spLocks noChangeShapeType="1"/>
            </p:cNvSpPr>
            <p:nvPr/>
          </p:nvSpPr>
          <p:spPr bwMode="auto">
            <a:xfrm>
              <a:off x="4752" y="2691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34" name="Line 38"/>
            <p:cNvSpPr>
              <a:spLocks noChangeShapeType="1"/>
            </p:cNvSpPr>
            <p:nvPr/>
          </p:nvSpPr>
          <p:spPr bwMode="auto">
            <a:xfrm>
              <a:off x="4752" y="3017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35" name="Line 39"/>
            <p:cNvSpPr>
              <a:spLocks noChangeShapeType="1"/>
            </p:cNvSpPr>
            <p:nvPr/>
          </p:nvSpPr>
          <p:spPr bwMode="auto">
            <a:xfrm>
              <a:off x="475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36" name="Line 40"/>
            <p:cNvSpPr>
              <a:spLocks noChangeShapeType="1"/>
            </p:cNvSpPr>
            <p:nvPr/>
          </p:nvSpPr>
          <p:spPr bwMode="auto">
            <a:xfrm>
              <a:off x="499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37" name="Line 41"/>
            <p:cNvSpPr>
              <a:spLocks noChangeShapeType="1"/>
            </p:cNvSpPr>
            <p:nvPr/>
          </p:nvSpPr>
          <p:spPr bwMode="auto">
            <a:xfrm>
              <a:off x="5280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873500" y="4485553"/>
            <a:ext cx="838200" cy="517525"/>
            <a:chOff x="4752" y="2691"/>
            <a:chExt cx="528" cy="326"/>
          </a:xfrm>
        </p:grpSpPr>
        <p:sp>
          <p:nvSpPr>
            <p:cNvPr id="80939" name="Rectangle 43"/>
            <p:cNvSpPr>
              <a:spLocks noChangeArrowheads="1"/>
            </p:cNvSpPr>
            <p:nvPr/>
          </p:nvSpPr>
          <p:spPr bwMode="auto">
            <a:xfrm>
              <a:off x="4992" y="2691"/>
              <a:ext cx="288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40" name="Rectangle 44"/>
            <p:cNvSpPr>
              <a:spLocks noChangeArrowheads="1"/>
            </p:cNvSpPr>
            <p:nvPr/>
          </p:nvSpPr>
          <p:spPr bwMode="auto">
            <a:xfrm>
              <a:off x="4752" y="2691"/>
              <a:ext cx="240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41" name="Line 45"/>
            <p:cNvSpPr>
              <a:spLocks noChangeShapeType="1"/>
            </p:cNvSpPr>
            <p:nvPr/>
          </p:nvSpPr>
          <p:spPr bwMode="auto">
            <a:xfrm>
              <a:off x="4752" y="2691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42" name="Line 46"/>
            <p:cNvSpPr>
              <a:spLocks noChangeShapeType="1"/>
            </p:cNvSpPr>
            <p:nvPr/>
          </p:nvSpPr>
          <p:spPr bwMode="auto">
            <a:xfrm>
              <a:off x="4752" y="3017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43" name="Line 47"/>
            <p:cNvSpPr>
              <a:spLocks noChangeShapeType="1"/>
            </p:cNvSpPr>
            <p:nvPr/>
          </p:nvSpPr>
          <p:spPr bwMode="auto">
            <a:xfrm>
              <a:off x="475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44" name="Line 48"/>
            <p:cNvSpPr>
              <a:spLocks noChangeShapeType="1"/>
            </p:cNvSpPr>
            <p:nvPr/>
          </p:nvSpPr>
          <p:spPr bwMode="auto">
            <a:xfrm>
              <a:off x="499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45" name="Line 49"/>
            <p:cNvSpPr>
              <a:spLocks noChangeShapeType="1"/>
            </p:cNvSpPr>
            <p:nvPr/>
          </p:nvSpPr>
          <p:spPr bwMode="auto">
            <a:xfrm>
              <a:off x="5280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954" name="Line 58"/>
          <p:cNvSpPr>
            <a:spLocks noChangeShapeType="1"/>
          </p:cNvSpPr>
          <p:nvPr/>
        </p:nvSpPr>
        <p:spPr bwMode="auto">
          <a:xfrm>
            <a:off x="4594225" y="4714152"/>
            <a:ext cx="557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7383462" y="4477615"/>
            <a:ext cx="838200" cy="517525"/>
            <a:chOff x="4752" y="2691"/>
            <a:chExt cx="528" cy="326"/>
          </a:xfrm>
        </p:grpSpPr>
        <p:sp>
          <p:nvSpPr>
            <p:cNvPr id="80957" name="Rectangle 61"/>
            <p:cNvSpPr>
              <a:spLocks noChangeArrowheads="1"/>
            </p:cNvSpPr>
            <p:nvPr/>
          </p:nvSpPr>
          <p:spPr bwMode="auto">
            <a:xfrm>
              <a:off x="4992" y="2691"/>
              <a:ext cx="288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58" name="Rectangle 62"/>
            <p:cNvSpPr>
              <a:spLocks noChangeArrowheads="1"/>
            </p:cNvSpPr>
            <p:nvPr/>
          </p:nvSpPr>
          <p:spPr bwMode="auto">
            <a:xfrm>
              <a:off x="4752" y="2691"/>
              <a:ext cx="240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59" name="Line 63"/>
            <p:cNvSpPr>
              <a:spLocks noChangeShapeType="1"/>
            </p:cNvSpPr>
            <p:nvPr/>
          </p:nvSpPr>
          <p:spPr bwMode="auto">
            <a:xfrm>
              <a:off x="4752" y="2691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60" name="Line 64"/>
            <p:cNvSpPr>
              <a:spLocks noChangeShapeType="1"/>
            </p:cNvSpPr>
            <p:nvPr/>
          </p:nvSpPr>
          <p:spPr bwMode="auto">
            <a:xfrm>
              <a:off x="4752" y="3017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61" name="Line 65"/>
            <p:cNvSpPr>
              <a:spLocks noChangeShapeType="1"/>
            </p:cNvSpPr>
            <p:nvPr/>
          </p:nvSpPr>
          <p:spPr bwMode="auto">
            <a:xfrm>
              <a:off x="475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62" name="Line 66"/>
            <p:cNvSpPr>
              <a:spLocks noChangeShapeType="1"/>
            </p:cNvSpPr>
            <p:nvPr/>
          </p:nvSpPr>
          <p:spPr bwMode="auto">
            <a:xfrm>
              <a:off x="499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63" name="Line 67"/>
            <p:cNvSpPr>
              <a:spLocks noChangeShapeType="1"/>
            </p:cNvSpPr>
            <p:nvPr/>
          </p:nvSpPr>
          <p:spPr bwMode="auto">
            <a:xfrm>
              <a:off x="5280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964" name="Text Box 68"/>
          <p:cNvSpPr txBox="1">
            <a:spLocks noChangeArrowheads="1"/>
          </p:cNvSpPr>
          <p:nvPr/>
        </p:nvSpPr>
        <p:spPr bwMode="auto">
          <a:xfrm>
            <a:off x="9883775" y="4563339"/>
            <a:ext cx="360362" cy="34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80966" name="Line 70"/>
          <p:cNvSpPr>
            <a:spLocks noChangeShapeType="1"/>
          </p:cNvSpPr>
          <p:nvPr/>
        </p:nvSpPr>
        <p:spPr bwMode="auto">
          <a:xfrm>
            <a:off x="8978900" y="4693514"/>
            <a:ext cx="557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968" name="Text Box 72"/>
          <p:cNvSpPr txBox="1">
            <a:spLocks noChangeArrowheads="1"/>
          </p:cNvSpPr>
          <p:nvPr/>
        </p:nvSpPr>
        <p:spPr bwMode="auto">
          <a:xfrm>
            <a:off x="8526463" y="4366490"/>
            <a:ext cx="72072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6238875" y="4480790"/>
            <a:ext cx="838200" cy="517525"/>
            <a:chOff x="4752" y="2691"/>
            <a:chExt cx="528" cy="326"/>
          </a:xfrm>
        </p:grpSpPr>
        <p:sp>
          <p:nvSpPr>
            <p:cNvPr id="80971" name="Rectangle 75"/>
            <p:cNvSpPr>
              <a:spLocks noChangeArrowheads="1"/>
            </p:cNvSpPr>
            <p:nvPr/>
          </p:nvSpPr>
          <p:spPr bwMode="auto">
            <a:xfrm>
              <a:off x="4992" y="2691"/>
              <a:ext cx="288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72" name="Rectangle 76"/>
            <p:cNvSpPr>
              <a:spLocks noChangeArrowheads="1"/>
            </p:cNvSpPr>
            <p:nvPr/>
          </p:nvSpPr>
          <p:spPr bwMode="auto">
            <a:xfrm>
              <a:off x="4752" y="2691"/>
              <a:ext cx="240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973" name="Line 77"/>
            <p:cNvSpPr>
              <a:spLocks noChangeShapeType="1"/>
            </p:cNvSpPr>
            <p:nvPr/>
          </p:nvSpPr>
          <p:spPr bwMode="auto">
            <a:xfrm>
              <a:off x="4752" y="2691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74" name="Line 78"/>
            <p:cNvSpPr>
              <a:spLocks noChangeShapeType="1"/>
            </p:cNvSpPr>
            <p:nvPr/>
          </p:nvSpPr>
          <p:spPr bwMode="auto">
            <a:xfrm>
              <a:off x="4752" y="3017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75" name="Line 79"/>
            <p:cNvSpPr>
              <a:spLocks noChangeShapeType="1"/>
            </p:cNvSpPr>
            <p:nvPr/>
          </p:nvSpPr>
          <p:spPr bwMode="auto">
            <a:xfrm>
              <a:off x="475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76" name="Line 80"/>
            <p:cNvSpPr>
              <a:spLocks noChangeShapeType="1"/>
            </p:cNvSpPr>
            <p:nvPr/>
          </p:nvSpPr>
          <p:spPr bwMode="auto">
            <a:xfrm>
              <a:off x="499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77" name="Line 81"/>
            <p:cNvSpPr>
              <a:spLocks noChangeShapeType="1"/>
            </p:cNvSpPr>
            <p:nvPr/>
          </p:nvSpPr>
          <p:spPr bwMode="auto">
            <a:xfrm>
              <a:off x="5280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978" name="Line 82"/>
          <p:cNvSpPr>
            <a:spLocks noChangeShapeType="1"/>
          </p:cNvSpPr>
          <p:nvPr/>
        </p:nvSpPr>
        <p:spPr bwMode="auto">
          <a:xfrm>
            <a:off x="5802312" y="4696689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979" name="Text Box 83"/>
          <p:cNvSpPr txBox="1">
            <a:spLocks noChangeArrowheads="1"/>
          </p:cNvSpPr>
          <p:nvPr/>
        </p:nvSpPr>
        <p:spPr bwMode="auto">
          <a:xfrm>
            <a:off x="5143501" y="4366490"/>
            <a:ext cx="72072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grpSp>
        <p:nvGrpSpPr>
          <p:cNvPr id="6" name="Group 101"/>
          <p:cNvGrpSpPr>
            <a:grpSpLocks/>
          </p:cNvGrpSpPr>
          <p:nvPr/>
        </p:nvGrpSpPr>
        <p:grpSpPr bwMode="auto">
          <a:xfrm>
            <a:off x="6115049" y="4080744"/>
            <a:ext cx="2327275" cy="1817688"/>
            <a:chOff x="2699" y="1514"/>
            <a:chExt cx="1466" cy="1145"/>
          </a:xfrm>
        </p:grpSpPr>
        <p:sp>
          <p:nvSpPr>
            <p:cNvPr id="80980" name="Line 84"/>
            <p:cNvSpPr>
              <a:spLocks noChangeShapeType="1"/>
            </p:cNvSpPr>
            <p:nvPr/>
          </p:nvSpPr>
          <p:spPr bwMode="auto">
            <a:xfrm flipV="1">
              <a:off x="3877" y="2091"/>
              <a:ext cx="0" cy="363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81" name="Text Box 85"/>
            <p:cNvSpPr txBox="1">
              <a:spLocks noChangeArrowheads="1"/>
            </p:cNvSpPr>
            <p:nvPr/>
          </p:nvSpPr>
          <p:spPr bwMode="auto">
            <a:xfrm>
              <a:off x="3605" y="2409"/>
              <a:ext cx="545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maxp</a:t>
              </a:r>
              <a:endPara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82" name="Line 86"/>
            <p:cNvSpPr>
              <a:spLocks noChangeShapeType="1"/>
            </p:cNvSpPr>
            <p:nvPr/>
          </p:nvSpPr>
          <p:spPr bwMode="auto">
            <a:xfrm flipV="1">
              <a:off x="2971" y="2093"/>
              <a:ext cx="0" cy="363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83" name="Text Box 87"/>
            <p:cNvSpPr txBox="1">
              <a:spLocks noChangeArrowheads="1"/>
            </p:cNvSpPr>
            <p:nvPr/>
          </p:nvSpPr>
          <p:spPr bwMode="auto">
            <a:xfrm>
              <a:off x="2699" y="2411"/>
              <a:ext cx="799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maxpre</a:t>
              </a:r>
              <a:endPara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84" name="Oval 88"/>
            <p:cNvSpPr>
              <a:spLocks noChangeArrowheads="1"/>
            </p:cNvSpPr>
            <p:nvPr/>
          </p:nvSpPr>
          <p:spPr bwMode="auto">
            <a:xfrm>
              <a:off x="3440" y="1514"/>
              <a:ext cx="725" cy="7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 cap="rnd">
              <a:solidFill>
                <a:srgbClr val="33CC33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5863801" y="3463203"/>
            <a:ext cx="4147676" cy="1246188"/>
            <a:chOff x="2602" y="1119"/>
            <a:chExt cx="2340" cy="785"/>
          </a:xfrm>
        </p:grpSpPr>
        <p:sp>
          <p:nvSpPr>
            <p:cNvPr id="80993" name="Freeform 97"/>
            <p:cNvSpPr>
              <a:spLocks/>
            </p:cNvSpPr>
            <p:nvPr/>
          </p:nvSpPr>
          <p:spPr bwMode="auto">
            <a:xfrm>
              <a:off x="3190" y="1396"/>
              <a:ext cx="1114" cy="508"/>
            </a:xfrm>
            <a:custGeom>
              <a:avLst/>
              <a:gdLst/>
              <a:ahLst/>
              <a:cxnLst>
                <a:cxn ang="0">
                  <a:pos x="2" y="508"/>
                </a:cxn>
                <a:cxn ang="0">
                  <a:pos x="138" y="76"/>
                </a:cxn>
                <a:cxn ang="0">
                  <a:pos x="834" y="52"/>
                </a:cxn>
                <a:cxn ang="0">
                  <a:pos x="1114" y="388"/>
                </a:cxn>
              </a:cxnLst>
              <a:rect l="0" t="0" r="r" b="b"/>
              <a:pathLst>
                <a:path w="1114" h="508">
                  <a:moveTo>
                    <a:pt x="2" y="508"/>
                  </a:moveTo>
                  <a:cubicBezTo>
                    <a:pt x="26" y="436"/>
                    <a:pt x="0" y="152"/>
                    <a:pt x="138" y="76"/>
                  </a:cubicBezTo>
                  <a:cubicBezTo>
                    <a:pt x="268" y="8"/>
                    <a:pt x="671" y="0"/>
                    <a:pt x="834" y="52"/>
                  </a:cubicBezTo>
                  <a:cubicBezTo>
                    <a:pt x="997" y="104"/>
                    <a:pt x="1056" y="318"/>
                    <a:pt x="1114" y="388"/>
                  </a:cubicBezTo>
                </a:path>
              </a:pathLst>
            </a:custGeom>
            <a:noFill/>
            <a:ln w="38100" cap="flat" cmpd="sng">
              <a:solidFill>
                <a:srgbClr val="CE3B3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94" name="Text Box 98"/>
            <p:cNvSpPr txBox="1">
              <a:spLocks noChangeArrowheads="1"/>
            </p:cNvSpPr>
            <p:nvPr/>
          </p:nvSpPr>
          <p:spPr bwMode="auto">
            <a:xfrm>
              <a:off x="2602" y="1119"/>
              <a:ext cx="2340" cy="18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maxpre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&gt;next=maxp</a:t>
              </a: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&gt;next</a:t>
              </a:r>
            </a:p>
          </p:txBody>
        </p:sp>
      </p:grpSp>
      <p:grpSp>
        <p:nvGrpSpPr>
          <p:cNvPr id="8" name="组合 70"/>
          <p:cNvGrpSpPr/>
          <p:nvPr/>
        </p:nvGrpSpPr>
        <p:grpSpPr>
          <a:xfrm>
            <a:off x="2613014" y="5006253"/>
            <a:ext cx="2258850" cy="1640343"/>
            <a:chOff x="855652" y="3319463"/>
            <a:chExt cx="2258850" cy="1640343"/>
          </a:xfrm>
        </p:grpSpPr>
        <p:sp>
          <p:nvSpPr>
            <p:cNvPr id="80988" name="Line 92"/>
            <p:cNvSpPr>
              <a:spLocks noChangeShapeType="1"/>
            </p:cNvSpPr>
            <p:nvPr/>
          </p:nvSpPr>
          <p:spPr bwMode="auto">
            <a:xfrm flipV="1">
              <a:off x="2554288" y="3319463"/>
              <a:ext cx="0" cy="576263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89" name="Text Box 93"/>
            <p:cNvSpPr txBox="1">
              <a:spLocks noChangeArrowheads="1"/>
            </p:cNvSpPr>
            <p:nvPr/>
          </p:nvSpPr>
          <p:spPr bwMode="auto">
            <a:xfrm>
              <a:off x="2409825" y="3824288"/>
              <a:ext cx="361950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80990" name="Line 94"/>
            <p:cNvSpPr>
              <a:spLocks noChangeShapeType="1"/>
            </p:cNvSpPr>
            <p:nvPr/>
          </p:nvSpPr>
          <p:spPr bwMode="auto">
            <a:xfrm flipV="1">
              <a:off x="1258888" y="3319463"/>
              <a:ext cx="0" cy="576263"/>
            </a:xfrm>
            <a:prstGeom prst="line">
              <a:avLst/>
            </a:prstGeom>
            <a:noFill/>
            <a:ln w="28575">
              <a:solidFill>
                <a:srgbClr val="F19903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991" name="Text Box 95"/>
            <p:cNvSpPr txBox="1">
              <a:spLocks noChangeArrowheads="1"/>
            </p:cNvSpPr>
            <p:nvPr/>
          </p:nvSpPr>
          <p:spPr bwMode="auto">
            <a:xfrm>
              <a:off x="855652" y="3824288"/>
              <a:ext cx="873148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pre</a:t>
              </a:r>
            </a:p>
          </p:txBody>
        </p:sp>
        <p:sp>
          <p:nvSpPr>
            <p:cNvPr id="69" name="左大括号 68"/>
            <p:cNvSpPr/>
            <p:nvPr/>
          </p:nvSpPr>
          <p:spPr>
            <a:xfrm rot="16200000">
              <a:off x="1803075" y="3697595"/>
              <a:ext cx="180000" cy="1357322"/>
            </a:xfrm>
            <a:prstGeom prst="leftBrac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00100" y="4572008"/>
              <a:ext cx="211440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一对同步指针</a:t>
              </a:r>
            </a:p>
          </p:txBody>
        </p:sp>
      </p:grpSp>
      <p:grpSp>
        <p:nvGrpSpPr>
          <p:cNvPr id="71" name="Group 42"/>
          <p:cNvGrpSpPr>
            <a:grpSpLocks/>
          </p:cNvGrpSpPr>
          <p:nvPr/>
        </p:nvGrpSpPr>
        <p:grpSpPr bwMode="auto">
          <a:xfrm>
            <a:off x="2614586" y="4472848"/>
            <a:ext cx="838200" cy="517525"/>
            <a:chOff x="4752" y="2691"/>
            <a:chExt cx="528" cy="326"/>
          </a:xfrm>
        </p:grpSpPr>
        <p:sp>
          <p:nvSpPr>
            <p:cNvPr id="73" name="Rectangle 43"/>
            <p:cNvSpPr>
              <a:spLocks noChangeArrowheads="1"/>
            </p:cNvSpPr>
            <p:nvPr/>
          </p:nvSpPr>
          <p:spPr bwMode="auto">
            <a:xfrm>
              <a:off x="4992" y="2691"/>
              <a:ext cx="288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4" name="Rectangle 44"/>
            <p:cNvSpPr>
              <a:spLocks noChangeArrowheads="1"/>
            </p:cNvSpPr>
            <p:nvPr/>
          </p:nvSpPr>
          <p:spPr bwMode="auto">
            <a:xfrm>
              <a:off x="4752" y="2691"/>
              <a:ext cx="240" cy="3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l">
                <a:spcBef>
                  <a:spcPct val="20000"/>
                </a:spcBef>
              </a:pPr>
              <a:endParaRPr lang="zh-CN" altLang="zh-CN" sz="2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5" name="Line 45"/>
            <p:cNvSpPr>
              <a:spLocks noChangeShapeType="1"/>
            </p:cNvSpPr>
            <p:nvPr/>
          </p:nvSpPr>
          <p:spPr bwMode="auto">
            <a:xfrm>
              <a:off x="4752" y="2691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46"/>
            <p:cNvSpPr>
              <a:spLocks noChangeShapeType="1"/>
            </p:cNvSpPr>
            <p:nvPr/>
          </p:nvSpPr>
          <p:spPr bwMode="auto">
            <a:xfrm>
              <a:off x="4752" y="3017"/>
              <a:ext cx="52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47"/>
            <p:cNvSpPr>
              <a:spLocks noChangeShapeType="1"/>
            </p:cNvSpPr>
            <p:nvPr/>
          </p:nvSpPr>
          <p:spPr bwMode="auto">
            <a:xfrm>
              <a:off x="475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48"/>
            <p:cNvSpPr>
              <a:spLocks noChangeShapeType="1"/>
            </p:cNvSpPr>
            <p:nvPr/>
          </p:nvSpPr>
          <p:spPr bwMode="auto">
            <a:xfrm>
              <a:off x="4992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49"/>
            <p:cNvSpPr>
              <a:spLocks noChangeShapeType="1"/>
            </p:cNvSpPr>
            <p:nvPr/>
          </p:nvSpPr>
          <p:spPr bwMode="auto">
            <a:xfrm>
              <a:off x="5280" y="2691"/>
              <a:ext cx="0" cy="3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sz="2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3314700" y="4706214"/>
            <a:ext cx="557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929" name="Line 33"/>
          <p:cNvSpPr>
            <a:spLocks noChangeShapeType="1"/>
          </p:cNvSpPr>
          <p:nvPr/>
        </p:nvSpPr>
        <p:spPr bwMode="auto">
          <a:xfrm>
            <a:off x="7932738" y="4701452"/>
            <a:ext cx="5572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967" name="Line 71"/>
          <p:cNvSpPr>
            <a:spLocks noChangeShapeType="1"/>
          </p:cNvSpPr>
          <p:nvPr/>
        </p:nvSpPr>
        <p:spPr bwMode="auto">
          <a:xfrm>
            <a:off x="6927850" y="4693514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AutoShape 8">
            <a:extLst>
              <a:ext uri="{FF2B5EF4-FFF2-40B4-BE49-F238E27FC236}">
                <a16:creationId xmlns:a16="http://schemas.microsoft.com/office/drawing/2014/main" id="{BD50027D-19F4-4552-B7AC-5EF66927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679" y="2825706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3">
            <a:extLst>
              <a:ext uri="{FF2B5EF4-FFF2-40B4-BE49-F238E27FC236}">
                <a16:creationId xmlns:a16="http://schemas.microsoft.com/office/drawing/2014/main" id="{D3ECFF39-482A-4509-AB7C-11DF5C58BBE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8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54FE79-BB28-49A3-8448-A11DE52BD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65208 0.0006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2243337" y="1484784"/>
            <a:ext cx="7705325" cy="4133567"/>
          </a:xfrm>
          <a:prstGeom prst="rect">
            <a:avLst/>
          </a:prstGeom>
          <a:solidFill>
            <a:schemeClr val="bg1"/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void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delmaxnode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*&amp;L)</a:t>
            </a: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 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*p=L-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*pre=L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*maxp=p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maxpre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=pre;</a:t>
            </a:r>
          </a:p>
          <a:p>
            <a:pPr algn="l">
              <a:lnSpc>
                <a:spcPct val="50000"/>
              </a:lnSpc>
            </a:pP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while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(p!=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NULL)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if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-&gt;data&lt;p-&gt;data)	</a:t>
            </a:r>
            <a:r>
              <a:rPr lang="en-US" altLang="zh-CN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若找到一个更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大的结点</a:t>
            </a:r>
            <a:endParaRPr lang="zh-CN" altLang="en-US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=p;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更改</a:t>
            </a:r>
            <a:r>
              <a:rPr lang="en-US" altLang="zh-CN" sz="1800" dirty="0" err="1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endParaRPr lang="en-US" altLang="zh-CN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maxpre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=pre;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更改</a:t>
            </a:r>
            <a:r>
              <a:rPr lang="en-US" altLang="zh-CN" sz="1800" dirty="0" err="1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maxpre</a:t>
            </a:r>
            <a:endParaRPr lang="en-US" altLang="zh-CN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}</a:t>
            </a: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pre=p;	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en-US" altLang="zh-CN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pre</a:t>
            </a:r>
            <a:r>
              <a:rPr lang="zh-CN" altLang="en-US" sz="1800" dirty="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同步后移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一个结点</a:t>
            </a:r>
            <a:endParaRPr lang="zh-CN" altLang="en-US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p=p-&gt;next;</a:t>
            </a: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 sz="180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maxpre-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&gt;next=</a:t>
            </a:r>
            <a:r>
              <a:rPr lang="en-US" altLang="zh-CN" sz="1800" dirty="0" err="1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r>
              <a:rPr lang="en-US" altLang="zh-CN" sz="1800" dirty="0">
                <a:solidFill>
                  <a:srgbClr val="F199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-&gt;next;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删除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</a:t>
            </a:r>
            <a:endParaRPr lang="zh-CN" altLang="en-US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free(maxp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);			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释放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maxp</a:t>
            </a:r>
            <a:r>
              <a:rPr lang="zh-CN" altLang="en-US" sz="1800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</a:t>
            </a:r>
            <a:endParaRPr lang="zh-CN" altLang="en-US" sz="1800" dirty="0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</a:p>
        </p:txBody>
      </p:sp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1919536" y="6093296"/>
            <a:ext cx="467677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该算法的时间复杂度为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BA29186-EE61-43D6-AB94-D81F4211E236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2E4396-D728-44CF-B813-C26C2CEC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384855AF-E4FA-4C49-860D-B5057482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1226084" y="1596027"/>
            <a:ext cx="9478427" cy="94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2.8】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个带头结点的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（至少有一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个数据结点），设计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一个算法使其元素递增有序排列。</a:t>
            </a:r>
          </a:p>
        </p:txBody>
      </p:sp>
      <p:sp>
        <p:nvSpPr>
          <p:cNvPr id="201734" name="Text Box 6"/>
          <p:cNvSpPr txBox="1">
            <a:spLocks noChangeArrowheads="1"/>
          </p:cNvSpPr>
          <p:nvPr/>
        </p:nvSpPr>
        <p:spPr bwMode="auto">
          <a:xfrm>
            <a:off x="2284440" y="4818558"/>
            <a:ext cx="554037" cy="3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L</a:t>
            </a: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2959127" y="481855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319489" y="481855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33" name="Line 5"/>
          <p:cNvSpPr>
            <a:spLocks noChangeShapeType="1"/>
          </p:cNvSpPr>
          <p:nvPr/>
        </p:nvSpPr>
        <p:spPr bwMode="auto">
          <a:xfrm>
            <a:off x="2611464" y="4997945"/>
            <a:ext cx="360362" cy="0"/>
          </a:xfrm>
          <a:prstGeom prst="line">
            <a:avLst/>
          </a:prstGeom>
          <a:noFill/>
          <a:ln w="19050">
            <a:solidFill>
              <a:srgbClr val="7030A0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35" name="Rectangle 7"/>
          <p:cNvSpPr>
            <a:spLocks noChangeArrowheads="1"/>
          </p:cNvSpPr>
          <p:nvPr/>
        </p:nvSpPr>
        <p:spPr bwMode="auto">
          <a:xfrm>
            <a:off x="6788152" y="481855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36" name="Rectangle 8"/>
          <p:cNvSpPr>
            <a:spLocks noChangeArrowheads="1"/>
          </p:cNvSpPr>
          <p:nvPr/>
        </p:nvSpPr>
        <p:spPr bwMode="auto">
          <a:xfrm>
            <a:off x="7148514" y="481855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201737" name="Rectangle 9"/>
          <p:cNvSpPr>
            <a:spLocks noChangeArrowheads="1"/>
          </p:cNvSpPr>
          <p:nvPr/>
        </p:nvSpPr>
        <p:spPr bwMode="auto">
          <a:xfrm>
            <a:off x="6748489" y="381525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7108852" y="381525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8785241" y="381525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9145604" y="381525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∧</a:t>
            </a:r>
          </a:p>
        </p:txBody>
      </p:sp>
      <p:sp>
        <p:nvSpPr>
          <p:cNvPr id="201741" name="Freeform 13"/>
          <p:cNvSpPr>
            <a:spLocks/>
          </p:cNvSpPr>
          <p:nvPr/>
        </p:nvSpPr>
        <p:spPr bwMode="auto">
          <a:xfrm>
            <a:off x="8310579" y="3993059"/>
            <a:ext cx="487363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42" name="Freeform 14"/>
          <p:cNvSpPr>
            <a:spLocks/>
          </p:cNvSpPr>
          <p:nvPr/>
        </p:nvSpPr>
        <p:spPr bwMode="auto">
          <a:xfrm>
            <a:off x="6238876" y="4994771"/>
            <a:ext cx="552450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2"/>
              </a:cxn>
            </a:cxnLst>
            <a:rect l="0" t="0" r="r" b="b"/>
            <a:pathLst>
              <a:path w="348" h="2">
                <a:moveTo>
                  <a:pt x="0" y="0"/>
                </a:moveTo>
                <a:lnTo>
                  <a:pt x="348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6858027" y="3240583"/>
            <a:ext cx="360363" cy="3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</a:t>
            </a:r>
          </a:p>
        </p:txBody>
      </p:sp>
      <p:sp>
        <p:nvSpPr>
          <p:cNvPr id="201744" name="Freeform 16"/>
          <p:cNvSpPr>
            <a:spLocks/>
          </p:cNvSpPr>
          <p:nvPr/>
        </p:nvSpPr>
        <p:spPr bwMode="auto">
          <a:xfrm>
            <a:off x="7218389" y="3994646"/>
            <a:ext cx="487362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7" y="2"/>
              </a:cxn>
            </a:cxnLst>
            <a:rect l="0" t="0" r="r" b="b"/>
            <a:pathLst>
              <a:path w="307" h="2">
                <a:moveTo>
                  <a:pt x="0" y="0"/>
                </a:moveTo>
                <a:lnTo>
                  <a:pt x="307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45" name="Text Box 17"/>
          <p:cNvSpPr txBox="1">
            <a:spLocks noChangeArrowheads="1"/>
          </p:cNvSpPr>
          <p:nvPr/>
        </p:nvSpPr>
        <p:spPr bwMode="auto">
          <a:xfrm>
            <a:off x="7805130" y="3807639"/>
            <a:ext cx="373051" cy="36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1600"/>
              </a:lnSpc>
              <a:spcBef>
                <a:spcPts val="0"/>
              </a:spcBef>
            </a:pPr>
            <a:r>
              <a:rPr lang="en-US" altLang="zh-CN" sz="36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201746" name="Line 18"/>
          <p:cNvSpPr>
            <a:spLocks noChangeShapeType="1"/>
          </p:cNvSpPr>
          <p:nvPr/>
        </p:nvSpPr>
        <p:spPr bwMode="auto">
          <a:xfrm>
            <a:off x="6877076" y="3456483"/>
            <a:ext cx="0" cy="360362"/>
          </a:xfrm>
          <a:prstGeom prst="line">
            <a:avLst/>
          </a:prstGeom>
          <a:noFill/>
          <a:ln w="19050">
            <a:solidFill>
              <a:srgbClr val="CE3B37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47" name="Freeform 19"/>
          <p:cNvSpPr>
            <a:spLocks/>
          </p:cNvSpPr>
          <p:nvPr/>
        </p:nvSpPr>
        <p:spPr bwMode="auto">
          <a:xfrm>
            <a:off x="5602314" y="4201020"/>
            <a:ext cx="1371600" cy="654050"/>
          </a:xfrm>
          <a:custGeom>
            <a:avLst/>
            <a:gdLst/>
            <a:ahLst/>
            <a:cxnLst>
              <a:cxn ang="0">
                <a:pos x="864" y="0"/>
              </a:cxn>
              <a:cxn ang="0">
                <a:pos x="720" y="64"/>
              </a:cxn>
              <a:cxn ang="0">
                <a:pos x="416" y="120"/>
              </a:cxn>
              <a:cxn ang="0">
                <a:pos x="176" y="200"/>
              </a:cxn>
              <a:cxn ang="0">
                <a:pos x="0" y="412"/>
              </a:cxn>
            </a:cxnLst>
            <a:rect l="0" t="0" r="r" b="b"/>
            <a:pathLst>
              <a:path w="864" h="412">
                <a:moveTo>
                  <a:pt x="864" y="0"/>
                </a:moveTo>
                <a:cubicBezTo>
                  <a:pt x="864" y="0"/>
                  <a:pt x="795" y="44"/>
                  <a:pt x="720" y="64"/>
                </a:cubicBezTo>
                <a:cubicBezTo>
                  <a:pt x="645" y="84"/>
                  <a:pt x="507" y="97"/>
                  <a:pt x="416" y="120"/>
                </a:cubicBezTo>
                <a:cubicBezTo>
                  <a:pt x="325" y="143"/>
                  <a:pt x="245" y="151"/>
                  <a:pt x="176" y="200"/>
                </a:cubicBezTo>
                <a:cubicBezTo>
                  <a:pt x="107" y="249"/>
                  <a:pt x="37" y="368"/>
                  <a:pt x="0" y="412"/>
                </a:cubicBezTo>
              </a:path>
            </a:pathLst>
          </a:custGeom>
          <a:noFill/>
          <a:ln w="38100" cap="flat" cmpd="sng">
            <a:solidFill>
              <a:srgbClr val="CE3B37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48" name="Rectangle 20"/>
          <p:cNvSpPr>
            <a:spLocks noChangeArrowheads="1"/>
          </p:cNvSpPr>
          <p:nvPr/>
        </p:nvSpPr>
        <p:spPr bwMode="auto">
          <a:xfrm>
            <a:off x="4613302" y="4824908"/>
            <a:ext cx="3603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49" name="Rectangle 21"/>
          <p:cNvSpPr>
            <a:spLocks noChangeArrowheads="1"/>
          </p:cNvSpPr>
          <p:nvPr/>
        </p:nvSpPr>
        <p:spPr bwMode="auto">
          <a:xfrm>
            <a:off x="4973664" y="4824908"/>
            <a:ext cx="3603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1750" name="Freeform 22"/>
          <p:cNvSpPr>
            <a:spLocks/>
          </p:cNvSpPr>
          <p:nvPr/>
        </p:nvSpPr>
        <p:spPr bwMode="auto">
          <a:xfrm>
            <a:off x="3363939" y="5001121"/>
            <a:ext cx="552450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2"/>
              </a:cxn>
            </a:cxnLst>
            <a:rect l="0" t="0" r="r" b="b"/>
            <a:pathLst>
              <a:path w="348" h="2">
                <a:moveTo>
                  <a:pt x="0" y="0"/>
                </a:moveTo>
                <a:lnTo>
                  <a:pt x="348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51" name="Freeform 23"/>
          <p:cNvSpPr>
            <a:spLocks/>
          </p:cNvSpPr>
          <p:nvPr/>
        </p:nvSpPr>
        <p:spPr bwMode="auto">
          <a:xfrm>
            <a:off x="5165751" y="4994771"/>
            <a:ext cx="552450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2"/>
              </a:cxn>
            </a:cxnLst>
            <a:rect l="0" t="0" r="r" b="b"/>
            <a:pathLst>
              <a:path w="348" h="2">
                <a:moveTo>
                  <a:pt x="0" y="0"/>
                </a:moveTo>
                <a:lnTo>
                  <a:pt x="348" y="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52" name="Text Box 24"/>
          <p:cNvSpPr txBox="1">
            <a:spLocks noChangeArrowheads="1"/>
          </p:cNvSpPr>
          <p:nvPr/>
        </p:nvSpPr>
        <p:spPr bwMode="auto">
          <a:xfrm>
            <a:off x="5782655" y="4798874"/>
            <a:ext cx="425424" cy="36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1600"/>
              </a:lnSpc>
              <a:spcBef>
                <a:spcPts val="0"/>
              </a:spcBef>
            </a:pPr>
            <a:r>
              <a:rPr lang="en-US" altLang="zh-CN" sz="36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201753" name="Text Box 25"/>
          <p:cNvSpPr txBox="1">
            <a:spLocks noChangeArrowheads="1"/>
          </p:cNvSpPr>
          <p:nvPr/>
        </p:nvSpPr>
        <p:spPr bwMode="auto">
          <a:xfrm>
            <a:off x="4762526" y="4248645"/>
            <a:ext cx="700079" cy="3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pre</a:t>
            </a:r>
          </a:p>
        </p:txBody>
      </p:sp>
      <p:sp>
        <p:nvSpPr>
          <p:cNvPr id="201754" name="Line 26"/>
          <p:cNvSpPr>
            <a:spLocks noChangeShapeType="1"/>
          </p:cNvSpPr>
          <p:nvPr/>
        </p:nvSpPr>
        <p:spPr bwMode="auto">
          <a:xfrm>
            <a:off x="4781576" y="4464546"/>
            <a:ext cx="0" cy="360363"/>
          </a:xfrm>
          <a:prstGeom prst="line">
            <a:avLst/>
          </a:prstGeom>
          <a:noFill/>
          <a:ln w="19050">
            <a:solidFill>
              <a:srgbClr val="CE3B37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1755" name="Text Box 27"/>
          <p:cNvSpPr txBox="1">
            <a:spLocks noChangeArrowheads="1"/>
          </p:cNvSpPr>
          <p:nvPr/>
        </p:nvSpPr>
        <p:spPr bwMode="auto">
          <a:xfrm>
            <a:off x="3929726" y="4822369"/>
            <a:ext cx="369847" cy="36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1600"/>
              </a:lnSpc>
              <a:spcBef>
                <a:spcPts val="0"/>
              </a:spcBef>
            </a:pPr>
            <a:r>
              <a:rPr lang="en-US" altLang="zh-CN" sz="36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201756" name="Line 28"/>
          <p:cNvSpPr>
            <a:spLocks noChangeShapeType="1"/>
          </p:cNvSpPr>
          <p:nvPr/>
        </p:nvSpPr>
        <p:spPr bwMode="auto">
          <a:xfrm>
            <a:off x="4373589" y="5002708"/>
            <a:ext cx="2159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右大括号 28"/>
          <p:cNvSpPr/>
          <p:nvPr/>
        </p:nvSpPr>
        <p:spPr>
          <a:xfrm rot="5400000">
            <a:off x="5176010" y="3611305"/>
            <a:ext cx="216000" cy="3786214"/>
          </a:xfrm>
          <a:prstGeom prst="rightBrac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332" y="5705188"/>
            <a:ext cx="18573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有序单链表</a:t>
            </a: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854B9A2C-9483-429F-85B9-92A4C9D85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95" y="3410119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EF4C8E1B-D8FE-4B97-BF68-DDA391C71795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4C0AD99-ACA6-4114-97F6-ACC33ADB3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35" name="图片 34" descr="乐高玩具&#10;&#10;低可信度描述已自动生成">
            <a:extLst>
              <a:ext uri="{FF2B5EF4-FFF2-40B4-BE49-F238E27FC236}">
                <a16:creationId xmlns:a16="http://schemas.microsoft.com/office/drawing/2014/main" id="{5B48AFD9-D277-4074-A24D-32836D5A8D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2345083" y="1346981"/>
            <a:ext cx="7525023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1990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void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sort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(LinkNode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*&amp;L)</a:t>
            </a:r>
          </a:p>
          <a:p>
            <a:pPr algn="l">
              <a:lnSpc>
                <a:spcPts val="26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</a:t>
            </a: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LinkNode *p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*pre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*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q;</a:t>
            </a:r>
          </a:p>
          <a:p>
            <a:pPr algn="l">
              <a:lnSpc>
                <a:spcPts val="26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p=L-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&gt;next-&gt;next;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//p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的第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&gt;next-&gt;next=NULL;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构造只含一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个数据结点的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有序表</a:t>
            </a:r>
          </a:p>
          <a:p>
            <a:pPr algn="l">
              <a:lnSpc>
                <a:spcPts val="26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 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2855640" y="3875099"/>
            <a:ext cx="5513360" cy="2852879"/>
            <a:chOff x="1111284" y="2928934"/>
            <a:chExt cx="5513360" cy="2852879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785971" y="394174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146334" y="3941748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438309" y="4121135"/>
              <a:ext cx="360362" cy="0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1111284" y="3941748"/>
              <a:ext cx="554037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L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779705" y="394174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40068" y="3941748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929058" y="350360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289420" y="350360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903919" y="3503609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6264281" y="3503609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429256" y="3681409"/>
              <a:ext cx="48736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4038595" y="2928934"/>
              <a:ext cx="360363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p</a:t>
              </a: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4398958" y="3682996"/>
              <a:ext cx="487362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7" y="2"/>
                </a:cxn>
              </a:cxnLst>
              <a:rect l="0" t="0" r="r" b="b"/>
              <a:pathLst>
                <a:path w="307" h="2">
                  <a:moveTo>
                    <a:pt x="0" y="0"/>
                  </a:moveTo>
                  <a:lnTo>
                    <a:pt x="307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4929190" y="3262309"/>
              <a:ext cx="454036" cy="493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057645" y="3144834"/>
              <a:ext cx="0" cy="360362"/>
            </a:xfrm>
            <a:prstGeom prst="line">
              <a:avLst/>
            </a:prstGeom>
            <a:noFill/>
            <a:ln w="19050">
              <a:solidFill>
                <a:srgbClr val="F19903"/>
              </a:solidFill>
              <a:miter lim="800000"/>
              <a:headE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2190784" y="4124310"/>
              <a:ext cx="552450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8" y="2"/>
                </a:cxn>
              </a:cxnLst>
              <a:rect l="0" t="0" r="r" b="b"/>
              <a:pathLst>
                <a:path w="348" h="2">
                  <a:moveTo>
                    <a:pt x="0" y="0"/>
                  </a:moveTo>
                  <a:lnTo>
                    <a:pt x="348" y="2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85852" y="4506913"/>
              <a:ext cx="25622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含一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个数据结点的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单链表是有序单链表</a:t>
              </a:r>
            </a:p>
          </p:txBody>
        </p:sp>
        <p:sp>
          <p:nvSpPr>
            <p:cNvPr id="35" name="下箭头 34"/>
            <p:cNvSpPr/>
            <p:nvPr/>
          </p:nvSpPr>
          <p:spPr>
            <a:xfrm>
              <a:off x="3167051" y="2990250"/>
              <a:ext cx="401644" cy="642942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6" name="右大括号 35"/>
            <p:cNvSpPr/>
            <p:nvPr/>
          </p:nvSpPr>
          <p:spPr>
            <a:xfrm rot="5400000">
              <a:off x="4255239" y="3343882"/>
              <a:ext cx="216000" cy="3786214"/>
            </a:xfrm>
            <a:prstGeom prst="rightBrac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13074" y="5443259"/>
              <a:ext cx="2571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L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拆分为两个部分</a:t>
              </a:r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222D1178-0AF3-4A47-8AFA-958564B7D9F0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C2BF63-BC74-460A-8641-3B39D7DFD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30C79E0F-295F-49F7-BFCF-9BC30FA28B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1879163" y="1372267"/>
            <a:ext cx="8433674" cy="44774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while (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p!=NULL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{	q=p-&gt;next;		 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//q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保存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结点后继结点的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</a:t>
            </a:r>
            <a:endParaRPr lang="en-US" altLang="zh-CN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pre=L;  	        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有序表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开头，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pre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指向插入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的前驱结点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while (pre-&gt;next!=NULL &amp;&amp; pre-&gt;next-&gt;data&lt;p-&gt;data)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      pre=pre-&gt;next;	 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有序表中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找插入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的前驱结点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pre</a:t>
            </a:r>
          </a:p>
          <a:p>
            <a:pPr algn="l"/>
            <a:endParaRPr lang="en-US" altLang="zh-CN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p-&gt;next=pre-&gt;next;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pre-&gt;next=p;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p=q;			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原单链表</a:t>
            </a:r>
            <a:r>
              <a:rPr lang="zh-CN" altLang="en-US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余下的结点</a:t>
            </a:r>
            <a:endParaRPr lang="zh-CN" altLang="en-US" sz="1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2351584" y="4013413"/>
            <a:ext cx="7929618" cy="2182020"/>
            <a:chOff x="924877" y="4093799"/>
            <a:chExt cx="7929618" cy="2182020"/>
          </a:xfrm>
        </p:grpSpPr>
        <p:sp>
          <p:nvSpPr>
            <p:cNvPr id="6" name="TextBox 5"/>
            <p:cNvSpPr txBox="1"/>
            <p:nvPr/>
          </p:nvSpPr>
          <p:spPr>
            <a:xfrm>
              <a:off x="1070744" y="5888021"/>
              <a:ext cx="242889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>
                <a:defRPr sz="20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</a:lstStyle>
            <a:p>
              <a:r>
                <a:rPr lang="zh-CN" altLang="en-US" sz="2400">
                  <a:solidFill>
                    <a:srgbClr val="F19903"/>
                  </a:solidFill>
                </a:rPr>
                <a:t>在</a:t>
              </a:r>
              <a:r>
                <a:rPr lang="en-US" altLang="zh-CN" sz="2400">
                  <a:solidFill>
                    <a:srgbClr val="F19903"/>
                  </a:solidFill>
                </a:rPr>
                <a:t>pre</a:t>
              </a:r>
              <a:r>
                <a:rPr lang="zh-CN" altLang="en-US" sz="2400">
                  <a:solidFill>
                    <a:srgbClr val="F19903"/>
                  </a:solidFill>
                </a:rPr>
                <a:t>之后插入</a:t>
              </a:r>
              <a:r>
                <a:rPr lang="en-US" altLang="zh-CN" sz="2400">
                  <a:solidFill>
                    <a:srgbClr val="F19903"/>
                  </a:solidFill>
                </a:rPr>
                <a:t>p</a:t>
              </a:r>
              <a:endParaRPr lang="zh-CN" altLang="en-US" sz="2400" dirty="0">
                <a:solidFill>
                  <a:srgbClr val="F19903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4877" y="4093799"/>
              <a:ext cx="7929618" cy="97161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199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" name="直接箭头连接符 8"/>
            <p:cNvCxnSpPr>
              <a:cxnSpLocks/>
            </p:cNvCxnSpPr>
            <p:nvPr/>
          </p:nvCxnSpPr>
          <p:spPr>
            <a:xfrm>
              <a:off x="2285190" y="5154189"/>
              <a:ext cx="0" cy="775935"/>
            </a:xfrm>
            <a:prstGeom prst="straightConnector1">
              <a:avLst/>
            </a:prstGeom>
            <a:ln w="28575">
              <a:solidFill>
                <a:srgbClr val="F199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2"/>
          <p:cNvGrpSpPr/>
          <p:nvPr/>
        </p:nvGrpSpPr>
        <p:grpSpPr>
          <a:xfrm>
            <a:off x="2279576" y="2474165"/>
            <a:ext cx="7929618" cy="3202252"/>
            <a:chOff x="684138" y="2714766"/>
            <a:chExt cx="7929618" cy="3202252"/>
          </a:xfrm>
        </p:grpSpPr>
        <p:sp>
          <p:nvSpPr>
            <p:cNvPr id="3" name="矩形 2"/>
            <p:cNvSpPr/>
            <p:nvPr/>
          </p:nvSpPr>
          <p:spPr>
            <a:xfrm>
              <a:off x="684138" y="2714766"/>
              <a:ext cx="7929618" cy="114300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E3B3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rot="5400000">
              <a:off x="2643687" y="4714603"/>
              <a:ext cx="1714280" cy="7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85983" y="5529220"/>
              <a:ext cx="6327771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>
                <a:defRPr sz="20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</a:lstStyle>
            <a:p>
              <a:r>
                <a:rPr lang="zh-CN" altLang="en-US" sz="2400" dirty="0">
                  <a:solidFill>
                    <a:srgbClr val="CE3B37"/>
                  </a:solidFill>
                </a:rPr>
                <a:t>在有序单链表中</a:t>
              </a:r>
              <a:r>
                <a:rPr lang="zh-CN" altLang="en-US" sz="2400">
                  <a:solidFill>
                    <a:srgbClr val="CE3B37"/>
                  </a:solidFill>
                </a:rPr>
                <a:t>查找插入结点的前驱结点</a:t>
              </a:r>
              <a:r>
                <a:rPr lang="en-US" altLang="zh-CN" sz="2400">
                  <a:solidFill>
                    <a:srgbClr val="CE3B37"/>
                  </a:solidFill>
                </a:rPr>
                <a:t>pre</a:t>
              </a:r>
              <a:endParaRPr lang="zh-CN" altLang="en-US" sz="2400" dirty="0">
                <a:solidFill>
                  <a:srgbClr val="CE3B37"/>
                </a:solidFill>
              </a:endParaRPr>
            </a:p>
          </p:txBody>
        </p:sp>
      </p:grp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774825" y="6239030"/>
            <a:ext cx="467677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该算法的时间复杂度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aseline="30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CA75F88-3AA3-4CC0-8126-91F406C9418C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953F14-34BC-4229-8AB9-B3344835E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7" name="图片 16" descr="乐高玩具&#10;&#10;低可信度描述已自动生成">
            <a:extLst>
              <a:ext uri="{FF2B5EF4-FFF2-40B4-BE49-F238E27FC236}">
                <a16:creationId xmlns:a16="http://schemas.microsoft.com/office/drawing/2014/main" id="{AB8FF682-4331-4CDF-AF2A-A27C19FF62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3067">
            <a:off x="8635475" y="2896829"/>
            <a:ext cx="8692586" cy="585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1475272" y="1649585"/>
            <a:ext cx="9673504" cy="87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存储密度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是指结点数据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本身所占的存储量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和整个结点结构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中所占的存储量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之比，即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1703512" y="5375815"/>
            <a:ext cx="9217024" cy="981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　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一般地，存储密度越大，存储空间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的利用率就越高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。显然，顺序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表的存储密度为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100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%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），而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链表的存储密度小于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1585410" y="3589724"/>
            <a:ext cx="194468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存储密度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</a:p>
        </p:txBody>
      </p:sp>
      <p:sp>
        <p:nvSpPr>
          <p:cNvPr id="200711" name="Text Box 7"/>
          <p:cNvSpPr txBox="1">
            <a:spLocks noChangeArrowheads="1"/>
          </p:cNvSpPr>
          <p:nvPr/>
        </p:nvSpPr>
        <p:spPr bwMode="auto">
          <a:xfrm>
            <a:off x="3385635" y="3300799"/>
            <a:ext cx="38163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结点数据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本身占用的空间</a:t>
            </a:r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3674560" y="3851662"/>
            <a:ext cx="324008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结点占用的空间总量</a:t>
            </a:r>
          </a:p>
        </p:txBody>
      </p:sp>
      <p:sp>
        <p:nvSpPr>
          <p:cNvPr id="200713" name="Line 9"/>
          <p:cNvSpPr>
            <a:spLocks noChangeShapeType="1"/>
          </p:cNvSpPr>
          <p:nvPr/>
        </p:nvSpPr>
        <p:spPr bwMode="auto">
          <a:xfrm>
            <a:off x="3230158" y="3813562"/>
            <a:ext cx="3873954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38771" y="2900689"/>
            <a:ext cx="3981542" cy="1859478"/>
            <a:chOff x="1973158" y="2628780"/>
            <a:chExt cx="3981542" cy="1859478"/>
          </a:xfrm>
        </p:grpSpPr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3457544" y="331147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en-US" altLang="zh-CN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3998881" y="331147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800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3286116" y="3028890"/>
              <a:ext cx="285752" cy="21431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357422" y="2628780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8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个字节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rot="5400000">
              <a:off x="4314807" y="3054277"/>
              <a:ext cx="282580" cy="2318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357686" y="2628780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个字节</a:t>
              </a: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2714612" y="4100460"/>
              <a:ext cx="3240088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存储密度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=8/12=67%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73158" y="2926518"/>
              <a:ext cx="480131" cy="9286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例如</a:t>
              </a:r>
            </a:p>
          </p:txBody>
        </p: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6AF85F2B-764F-4093-B4EB-A77EB96C4022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57F9F6-DF48-425A-9CF0-3943B8DB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83240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</a:t>
            </a:r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1070B800-390E-4ED5-A7B2-D109A40EC794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4E7E08-CD44-4384-9556-E0092860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583240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</a:t>
            </a:r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链表</a:t>
            </a:r>
          </a:p>
        </p:txBody>
      </p:sp>
      <p:pic>
        <p:nvPicPr>
          <p:cNvPr id="10" name="图片 9" descr="卡通人物&#10;&#10;中度可信度描述已自动生成">
            <a:extLst>
              <a:ext uri="{FF2B5EF4-FFF2-40B4-BE49-F238E27FC236}">
                <a16:creationId xmlns:a16="http://schemas.microsoft.com/office/drawing/2014/main" id="{AE1A9119-353E-4032-A273-1A0CE4CEF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1274361"/>
            <a:ext cx="5438055" cy="5438055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1FF6C28A-828A-408C-A56B-00DBF15B7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736" y="2852936"/>
            <a:ext cx="7272808" cy="1569660"/>
          </a:xfrm>
          <a:prstGeom prst="rect">
            <a:avLst/>
          </a:prstGeom>
          <a:noFill/>
          <a:ln w="38100">
            <a:solidFill>
              <a:srgbClr val="F3980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just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rgbClr val="F39801"/>
                </a:solidFill>
              </a:rPr>
              <a:t>思考题：</a:t>
            </a:r>
            <a:endParaRPr lang="en-US" altLang="zh-CN">
              <a:solidFill>
                <a:srgbClr val="F39801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    线性表的顺序存储结构和链式存储结构的差异？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390650" y="1829790"/>
            <a:ext cx="635798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单链表中结点类型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LinkNode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定义如下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   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140078" y="2811195"/>
            <a:ext cx="6772346" cy="2351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19903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typedef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200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LNode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 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定义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单链表结点类型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ElemType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data;</a:t>
            </a: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struct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LNode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*next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    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指向后继结点</a:t>
            </a:r>
            <a:endParaRPr lang="zh-CN" altLang="en-US" sz="20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LinkNode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51784" y="3844120"/>
            <a:ext cx="1571636" cy="2465200"/>
            <a:chOff x="2000232" y="2928935"/>
            <a:chExt cx="1571636" cy="2000263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000232" y="4497398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en-US" altLang="zh-CN" sz="20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541570" y="4497398"/>
              <a:ext cx="539750" cy="431800"/>
            </a:xfrm>
            <a:prstGeom prst="rect">
              <a:avLst/>
            </a:prstGeom>
            <a:gradFill>
              <a:gsLst>
                <a:gs pos="0">
                  <a:srgbClr val="F19903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rgbClr val="F19903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直接连接符 10"/>
            <p:cNvCxnSpPr>
              <a:endCxn id="7" idx="0"/>
            </p:cNvCxnSpPr>
            <p:nvPr/>
          </p:nvCxnSpPr>
          <p:spPr>
            <a:xfrm rot="5400000">
              <a:off x="1851004" y="3348038"/>
              <a:ext cx="1568464" cy="730257"/>
            </a:xfrm>
            <a:prstGeom prst="line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endCxn id="9" idx="0"/>
            </p:cNvCxnSpPr>
            <p:nvPr/>
          </p:nvCxnSpPr>
          <p:spPr>
            <a:xfrm rot="5400000">
              <a:off x="2621739" y="3547269"/>
              <a:ext cx="1139836" cy="76042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9680B6D4-27A9-41F9-9876-F0E6A83B40F7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5E54F-0B5A-4045-9A5B-085E39068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4FD886DA-4443-435A-A1E5-0C44ACAD75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93237" y="1805349"/>
            <a:ext cx="7620301" cy="513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1055688" y="2326174"/>
            <a:ext cx="10152880" cy="100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当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访问过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一个结点后，只能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接着访问它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的后继结点，而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无法访问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它的前驱结点。 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3413" y="1734115"/>
            <a:ext cx="250033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 marL="342900" indent="-342900">
              <a:buClr>
                <a:srgbClr val="F19903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单链表的特点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295179" y="433119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36517" y="433119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276379" y="433119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en-US" altLang="zh-CN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817717" y="433119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7824192" y="4365104"/>
            <a:ext cx="53975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Consolas" pitchFamily="49" charset="0"/>
              </a:rPr>
              <a:t>…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882414" y="3612058"/>
            <a:ext cx="701691" cy="719138"/>
            <a:chOff x="2285984" y="1142984"/>
            <a:chExt cx="701691" cy="719138"/>
          </a:xfrm>
        </p:grpSpPr>
        <p:sp>
          <p:nvSpPr>
            <p:cNvPr id="10" name="Arc 14"/>
            <p:cNvSpPr>
              <a:spLocks/>
            </p:cNvSpPr>
            <p:nvPr/>
          </p:nvSpPr>
          <p:spPr bwMode="auto">
            <a:xfrm>
              <a:off x="2627313" y="1503347"/>
              <a:ext cx="360362" cy="3587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19903"/>
              </a:solidFill>
              <a:miter lim="800000"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285984" y="1142984"/>
              <a:ext cx="431800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</p:grpSp>
      <p:sp>
        <p:nvSpPr>
          <p:cNvPr id="12" name="Freeform 17"/>
          <p:cNvSpPr>
            <a:spLocks/>
          </p:cNvSpPr>
          <p:nvPr/>
        </p:nvSpPr>
        <p:spPr bwMode="auto">
          <a:xfrm>
            <a:off x="5168304" y="4545508"/>
            <a:ext cx="1123950" cy="0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708" y="0"/>
              </a:cxn>
            </a:cxnLst>
            <a:rect l="0" t="0" r="r" b="b"/>
            <a:pathLst>
              <a:path w="708" h="6">
                <a:moveTo>
                  <a:pt x="0" y="6"/>
                </a:moveTo>
                <a:lnTo>
                  <a:pt x="708" y="0"/>
                </a:lnTo>
              </a:path>
            </a:pathLst>
          </a:custGeom>
          <a:noFill/>
          <a:ln w="38100">
            <a:solidFill>
              <a:srgbClr val="F19903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7143155" y="4547096"/>
            <a:ext cx="576263" cy="0"/>
          </a:xfrm>
          <a:prstGeom prst="line">
            <a:avLst/>
          </a:prstGeom>
          <a:noFill/>
          <a:ln w="38100">
            <a:solidFill>
              <a:srgbClr val="F19903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036292" y="4376231"/>
            <a:ext cx="5762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+mn-ea"/>
                <a:ea typeface="+mn-ea"/>
                <a:cs typeface="Consolas" pitchFamily="49" charset="0"/>
              </a:rPr>
              <a:t>…</a:t>
            </a: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3720505" y="4547096"/>
            <a:ext cx="576263" cy="0"/>
          </a:xfrm>
          <a:prstGeom prst="line">
            <a:avLst/>
          </a:prstGeom>
          <a:noFill/>
          <a:ln w="38100">
            <a:solidFill>
              <a:srgbClr val="F19903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9FCCB5D-F567-4259-B8CE-402D1D87A948}"/>
              </a:ext>
            </a:extLst>
          </p:cNvPr>
          <p:cNvSpPr txBox="1"/>
          <p:nvPr/>
        </p:nvSpPr>
        <p:spPr>
          <a:xfrm>
            <a:off x="1055688" y="126386"/>
            <a:ext cx="5256336" cy="494302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线性表的链式存储结构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9AB3A4-F878-4B9C-9E63-3506D446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2592040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2.3.2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单链表</a:t>
            </a:r>
          </a:p>
        </p:txBody>
      </p:sp>
      <p:pic>
        <p:nvPicPr>
          <p:cNvPr id="21" name="图片 20" descr="乐高玩具&#10;&#10;低可信度描述已自动生成">
            <a:extLst>
              <a:ext uri="{FF2B5EF4-FFF2-40B4-BE49-F238E27FC236}">
                <a16:creationId xmlns:a16="http://schemas.microsoft.com/office/drawing/2014/main" id="{814BF3C7-2D9D-423F-AC7F-B2CC3DB0E7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52" y="3616826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27 -0.00092 L 0.24514 -0.00092 " pathEditMode="relative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313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859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11237</TotalTime>
  <Words>4419</Words>
  <Application>Microsoft Office PowerPoint</Application>
  <PresentationFormat>宽屏</PresentationFormat>
  <Paragraphs>716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黑体</vt:lpstr>
      <vt:lpstr>楷体</vt:lpstr>
      <vt:lpstr>思源黑体 CN Heavy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A83381</cp:lastModifiedBy>
  <cp:revision>1401</cp:revision>
  <dcterms:created xsi:type="dcterms:W3CDTF">2004-03-31T23:50:14Z</dcterms:created>
  <dcterms:modified xsi:type="dcterms:W3CDTF">2022-06-23T14:49:22Z</dcterms:modified>
</cp:coreProperties>
</file>